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2" r:id="rId4"/>
  </p:sldMasterIdLst>
  <p:notesMasterIdLst>
    <p:notesMasterId r:id="rId50"/>
  </p:notesMasterIdLst>
  <p:sldIdLst>
    <p:sldId id="330" r:id="rId5"/>
    <p:sldId id="331" r:id="rId6"/>
    <p:sldId id="400" r:id="rId7"/>
    <p:sldId id="392" r:id="rId8"/>
    <p:sldId id="393" r:id="rId9"/>
    <p:sldId id="426" r:id="rId10"/>
    <p:sldId id="427" r:id="rId11"/>
    <p:sldId id="395" r:id="rId12"/>
    <p:sldId id="428" r:id="rId13"/>
    <p:sldId id="398" r:id="rId14"/>
    <p:sldId id="401" r:id="rId15"/>
    <p:sldId id="404" r:id="rId16"/>
    <p:sldId id="402" r:id="rId17"/>
    <p:sldId id="429" r:id="rId18"/>
    <p:sldId id="405" r:id="rId19"/>
    <p:sldId id="406" r:id="rId20"/>
    <p:sldId id="437" r:id="rId21"/>
    <p:sldId id="438" r:id="rId22"/>
    <p:sldId id="439" r:id="rId23"/>
    <p:sldId id="407" r:id="rId24"/>
    <p:sldId id="440" r:id="rId25"/>
    <p:sldId id="408" r:id="rId26"/>
    <p:sldId id="410" r:id="rId27"/>
    <p:sldId id="430" r:id="rId28"/>
    <p:sldId id="431" r:id="rId29"/>
    <p:sldId id="411" r:id="rId30"/>
    <p:sldId id="413" r:id="rId31"/>
    <p:sldId id="412" r:id="rId32"/>
    <p:sldId id="414" r:id="rId33"/>
    <p:sldId id="416" r:id="rId34"/>
    <p:sldId id="418" r:id="rId35"/>
    <p:sldId id="432" r:id="rId36"/>
    <p:sldId id="433" r:id="rId37"/>
    <p:sldId id="425" r:id="rId38"/>
    <p:sldId id="434" r:id="rId39"/>
    <p:sldId id="419" r:id="rId40"/>
    <p:sldId id="420" r:id="rId41"/>
    <p:sldId id="417" r:id="rId42"/>
    <p:sldId id="421" r:id="rId43"/>
    <p:sldId id="422" r:id="rId44"/>
    <p:sldId id="424" r:id="rId45"/>
    <p:sldId id="435" r:id="rId46"/>
    <p:sldId id="436" r:id="rId47"/>
    <p:sldId id="335" r:id="rId48"/>
    <p:sldId id="403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and Front Slide Designs" id="{9A85B39D-91F4-5745-9D70-DB1C36785873}">
          <p14:sldIdLst>
            <p14:sldId id="330"/>
            <p14:sldId id="331"/>
            <p14:sldId id="400"/>
            <p14:sldId id="392"/>
            <p14:sldId id="393"/>
            <p14:sldId id="426"/>
            <p14:sldId id="427"/>
            <p14:sldId id="395"/>
            <p14:sldId id="428"/>
            <p14:sldId id="398"/>
            <p14:sldId id="401"/>
            <p14:sldId id="404"/>
            <p14:sldId id="402"/>
            <p14:sldId id="429"/>
            <p14:sldId id="405"/>
            <p14:sldId id="406"/>
            <p14:sldId id="437"/>
            <p14:sldId id="438"/>
            <p14:sldId id="439"/>
            <p14:sldId id="407"/>
            <p14:sldId id="440"/>
            <p14:sldId id="408"/>
            <p14:sldId id="410"/>
            <p14:sldId id="430"/>
            <p14:sldId id="431"/>
            <p14:sldId id="411"/>
            <p14:sldId id="413"/>
            <p14:sldId id="412"/>
            <p14:sldId id="414"/>
            <p14:sldId id="416"/>
            <p14:sldId id="418"/>
            <p14:sldId id="432"/>
            <p14:sldId id="433"/>
            <p14:sldId id="425"/>
            <p14:sldId id="434"/>
            <p14:sldId id="419"/>
            <p14:sldId id="420"/>
            <p14:sldId id="417"/>
            <p14:sldId id="421"/>
            <p14:sldId id="422"/>
            <p14:sldId id="424"/>
            <p14:sldId id="435"/>
            <p14:sldId id="436"/>
            <p14:sldId id="335"/>
            <p14:sldId id="403"/>
          </p14:sldIdLst>
        </p14:section>
        <p14:section name="Assets" id="{00DCCD09-46F4-C64A-84B2-1234529ABF88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344" userDrawn="1">
          <p15:clr>
            <a:srgbClr val="A4A3A4"/>
          </p15:clr>
        </p15:guide>
        <p15:guide id="2" orient="horz" pos="2544" userDrawn="1">
          <p15:clr>
            <a:srgbClr val="A4A3A4"/>
          </p15:clr>
        </p15:guide>
        <p15:guide id="3" orient="horz" pos="3888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evete, Danielle" initials="PD" lastIdx="1" clrIdx="0">
    <p:extLst>
      <p:ext uri="{19B8F6BF-5375-455C-9EA6-DF929625EA0E}">
        <p15:presenceInfo xmlns:p15="http://schemas.microsoft.com/office/powerpoint/2012/main" userId="S::danielle.prevete@landorandfitch.com::ea741048-338b-4cc5-acdc-1e3087087a08" providerId="AD"/>
      </p:ext>
    </p:extLst>
  </p:cmAuthor>
  <p:cmAuthor id="2" name="Grace Jung" initials="GJ" lastIdx="3" clrIdx="1">
    <p:extLst>
      <p:ext uri="{19B8F6BF-5375-455C-9EA6-DF929625EA0E}">
        <p15:presenceInfo xmlns:p15="http://schemas.microsoft.com/office/powerpoint/2012/main" userId="S::grace.jung@landorandfitch.com::97d4d1cb-889a-4aa0-8ca0-500bfccc135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EDEA"/>
    <a:srgbClr val="F2F2EE"/>
    <a:srgbClr val="29707A"/>
    <a:srgbClr val="E3E2DC"/>
    <a:srgbClr val="F8F7F5"/>
    <a:srgbClr val="F8F7F6"/>
    <a:srgbClr val="F8F8F6"/>
    <a:srgbClr val="F8F9F6"/>
    <a:srgbClr val="F8FAF6"/>
    <a:srgbClr val="F8F4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81916" autoAdjust="0"/>
  </p:normalViewPr>
  <p:slideViewPr>
    <p:cSldViewPr snapToGrid="0">
      <p:cViewPr varScale="1">
        <p:scale>
          <a:sx n="133" d="100"/>
          <a:sy n="133" d="100"/>
        </p:scale>
        <p:origin x="1230" y="120"/>
      </p:cViewPr>
      <p:guideLst>
        <p:guide orient="horz" pos="1344"/>
        <p:guide orient="horz" pos="2544"/>
        <p:guide orient="horz" pos="388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commentAuthors" Target="commentAuthors.xml"/><Relationship Id="rId3" Type="http://schemas.openxmlformats.org/officeDocument/2006/relationships/customXml" Target="../customXml/item3.xml"/></Relationships>
</file>

<file path=ppt/media/image1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TWK Everett" panose="020B0204000000000000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TWK Everett" panose="020B0204000000000000" pitchFamily="34" charset="77"/>
              </a:defRPr>
            </a:lvl1pPr>
          </a:lstStyle>
          <a:p>
            <a:fld id="{DED8EAC6-2D5B-D844-A615-EDB1D698BF23}" type="datetimeFigureOut">
              <a:rPr lang="en-US" smtClean="0"/>
              <a:pPr/>
              <a:t>7/28/2022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TWK Everett" panose="020B0204000000000000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TWK Everett" panose="020B0204000000000000" pitchFamily="34" charset="77"/>
              </a:defRPr>
            </a:lvl1pPr>
          </a:lstStyle>
          <a:p>
            <a:fld id="{2BA7E1BB-25B4-574B-B089-309528012E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774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TWK Everett" panose="020B0204000000000000" pitchFamily="34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Welcome everyone.</a:t>
            </a:r>
          </a:p>
          <a:p>
            <a:r>
              <a:rPr lang="fi-FI" dirty="0"/>
              <a:t>This is a master’s thesis presentations about topic </a:t>
            </a:r>
          </a:p>
          <a:p>
            <a:r>
              <a:rPr lang="fi-FI" dirty="0"/>
              <a:t>”Machine learning approach to support ticket forecasting from software logs”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7249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order to develop a system cabable of recognizing </a:t>
            </a:r>
          </a:p>
          <a:p>
            <a:r>
              <a:rPr lang="fi-FI" dirty="0"/>
              <a:t>Errors leading to tickets from logs, </a:t>
            </a:r>
          </a:p>
          <a:p>
            <a:r>
              <a:rPr lang="fi-FI" dirty="0"/>
              <a:t>We must first ask the main question this study aims to answer:</a:t>
            </a:r>
          </a:p>
          <a:p>
            <a:endParaRPr lang="fi-FI" dirty="0"/>
          </a:p>
          <a:p>
            <a:r>
              <a:rPr lang="fi-FI" dirty="0"/>
              <a:t>”Is there such a correlation between RPA run logs</a:t>
            </a:r>
          </a:p>
          <a:p>
            <a:r>
              <a:rPr lang="fi-FI" dirty="0"/>
              <a:t>And technical support tickets,</a:t>
            </a:r>
          </a:p>
          <a:p>
            <a:r>
              <a:rPr lang="fi-FI" dirty="0"/>
              <a:t>That a machine learning algorithm is able to find,</a:t>
            </a:r>
          </a:p>
          <a:p>
            <a:r>
              <a:rPr lang="fi-FI" dirty="0"/>
              <a:t>And can this correlation be used to forecast a ticket arrival?”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006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order to answer this question,</a:t>
            </a:r>
          </a:p>
          <a:p>
            <a:r>
              <a:rPr lang="fi-FI" dirty="0"/>
              <a:t>Let’s set the background of this study</a:t>
            </a:r>
          </a:p>
          <a:p>
            <a:r>
              <a:rPr lang="fi-FI" dirty="0"/>
              <a:t>By viewing the most relevant concepts.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6995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machine learning part of this study was conducted </a:t>
            </a:r>
          </a:p>
          <a:p>
            <a:r>
              <a:rPr lang="fi-FI" dirty="0"/>
              <a:t>In a microsoft azure machine learning studio,</a:t>
            </a:r>
          </a:p>
          <a:p>
            <a:r>
              <a:rPr lang="fi-FI" dirty="0"/>
              <a:t>Which is one of the four main machine learning as a service providers.</a:t>
            </a:r>
          </a:p>
          <a:p>
            <a:endParaRPr lang="fi-FI" dirty="0"/>
          </a:p>
          <a:p>
            <a:r>
              <a:rPr lang="fi-FI" dirty="0"/>
              <a:t>Other service providers are amazon, google and ibm.</a:t>
            </a:r>
          </a:p>
          <a:p>
            <a:r>
              <a:rPr lang="fi-FI" dirty="0"/>
              <a:t>Each have their pros and cons seen on the table.</a:t>
            </a:r>
          </a:p>
          <a:p>
            <a:r>
              <a:rPr lang="fi-FI" dirty="0"/>
              <a:t>As Samlink had an existing license for azure, </a:t>
            </a:r>
          </a:p>
          <a:p>
            <a:r>
              <a:rPr lang="fi-FI" dirty="0"/>
              <a:t>And the final product could be possible to integrate with existing services,</a:t>
            </a:r>
          </a:p>
          <a:p>
            <a:r>
              <a:rPr lang="fi-FI" dirty="0"/>
              <a:t>We decided to use Azure ML Studio for this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6561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Briefly about machine learning and algorithms in general:</a:t>
            </a:r>
          </a:p>
          <a:p>
            <a:r>
              <a:rPr lang="fi-FI" dirty="0"/>
              <a:t>Algorithm can be defined as a finite sequence of mathematical operations.</a:t>
            </a:r>
          </a:p>
          <a:p>
            <a:r>
              <a:rPr lang="fi-FI" dirty="0"/>
              <a:t>They are the main component inside machine learning,</a:t>
            </a:r>
          </a:p>
          <a:p>
            <a:r>
              <a:rPr lang="fi-FI" dirty="0"/>
              <a:t>And they work by repetition and iteration.</a:t>
            </a:r>
          </a:p>
          <a:p>
            <a:r>
              <a:rPr lang="fi-FI" dirty="0"/>
              <a:t>They are used to find repeating patterns, mathematical or logical connections, and unusual anomalies from the data.</a:t>
            </a:r>
          </a:p>
          <a:p>
            <a:endParaRPr lang="fi-FI" dirty="0"/>
          </a:p>
          <a:p>
            <a:r>
              <a:rPr lang="fi-FI" dirty="0"/>
              <a:t>They operate on set of parameters, that are tuned to fit the current case.</a:t>
            </a:r>
          </a:p>
          <a:p>
            <a:r>
              <a:rPr lang="fi-FI" dirty="0"/>
              <a:t>This tuning process is called the training of the algorithm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858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Algorithms can be divided by the learning type </a:t>
            </a:r>
          </a:p>
          <a:p>
            <a:r>
              <a:rPr lang="fi-FI" dirty="0"/>
              <a:t>Or by the problem type.</a:t>
            </a:r>
          </a:p>
          <a:p>
            <a:endParaRPr lang="fi-FI" dirty="0"/>
          </a:p>
          <a:p>
            <a:r>
              <a:rPr lang="fi-FI" dirty="0"/>
              <a:t>Our interest today is on the dimensinal reduction that uses unsupervised learning,</a:t>
            </a:r>
          </a:p>
          <a:p>
            <a:r>
              <a:rPr lang="fi-FI" dirty="0"/>
              <a:t>As well as regression analysis which utilizes supervised learning method.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606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Regression analysis answers the question of how the features in the data are related</a:t>
            </a:r>
          </a:p>
          <a:p>
            <a:endParaRPr lang="fi-FI" dirty="0"/>
          </a:p>
          <a:p>
            <a:r>
              <a:rPr lang="fi-FI" dirty="0"/>
              <a:t>Here are the main mathematical models for the regression,</a:t>
            </a:r>
          </a:p>
          <a:p>
            <a:r>
              <a:rPr lang="fi-FI" dirty="0"/>
              <a:t>And an example of linear regression.</a:t>
            </a:r>
          </a:p>
          <a:p>
            <a:r>
              <a:rPr lang="fi-FI" dirty="0"/>
              <a:t>The goal of regression is to find the model to describe the data</a:t>
            </a:r>
          </a:p>
          <a:p>
            <a:r>
              <a:rPr lang="fi-FI" dirty="0"/>
              <a:t>Which can then be used for future forecasting</a:t>
            </a:r>
          </a:p>
          <a:p>
            <a:r>
              <a:rPr lang="fi-FI" dirty="0"/>
              <a:t>With new and unseen input data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9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Dimension reduction is used to simplify the data and find the hidden relations between data features.</a:t>
            </a:r>
          </a:p>
          <a:p>
            <a:r>
              <a:rPr lang="fi-FI" dirty="0"/>
              <a:t>In this study, we use principal component analysis in order to find the anomalies from the RPA log data.</a:t>
            </a:r>
          </a:p>
          <a:p>
            <a:endParaRPr lang="fi-FI" dirty="0"/>
          </a:p>
          <a:p>
            <a:r>
              <a:rPr lang="fi-FI" dirty="0"/>
              <a:t>Here is a step-by-step overview how PCA and anomaly detection based on it works.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607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We start by standardizing the data features by reducing the mean from each feature.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2299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Next, we calculate the covariance matrix for all features and resolve the eigenvectors and eigenvalues for this matrix.</a:t>
            </a:r>
          </a:p>
          <a:p>
            <a:r>
              <a:rPr lang="fi-FI" dirty="0"/>
              <a:t>The relative size of eigenvalues shows us the most informative eigenvectors.</a:t>
            </a:r>
          </a:p>
          <a:p>
            <a:r>
              <a:rPr lang="fi-FI" dirty="0"/>
              <a:t>These vectors defines us the new features we use to create a new feature space.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4174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After data is reoriented to this new feature space, we can calculate the reconstruction error.</a:t>
            </a:r>
          </a:p>
          <a:p>
            <a:r>
              <a:rPr lang="fi-FI" dirty="0"/>
              <a:t>This error, normalized, is the anomaly probability value. The closer it is to 1, the more anomalous the instance 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77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Our agenda today is presented here.</a:t>
            </a:r>
          </a:p>
          <a:p>
            <a:r>
              <a:rPr lang="fi-FI" dirty="0"/>
              <a:t>We first make a short introduction to the problem and study motivation behind the research.</a:t>
            </a:r>
          </a:p>
          <a:p>
            <a:r>
              <a:rPr lang="fi-FI" dirty="0"/>
              <a:t>Then we ground the basis of the study in background section.</a:t>
            </a:r>
          </a:p>
          <a:p>
            <a:r>
              <a:rPr lang="fi-FI" dirty="0"/>
              <a:t>Next we look at the materials and methods used in this study,</a:t>
            </a:r>
          </a:p>
          <a:p>
            <a:r>
              <a:rPr lang="fi-FI" dirty="0"/>
              <a:t>And after that I explain the pipeline structure in detail.</a:t>
            </a:r>
          </a:p>
          <a:p>
            <a:r>
              <a:rPr lang="fi-FI" dirty="0"/>
              <a:t>Finally, we look at the results and consider how well we managed to reach the goals of this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464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As we are dealing with textual log data,</a:t>
            </a:r>
          </a:p>
          <a:p>
            <a:r>
              <a:rPr lang="fi-FI" dirty="0"/>
              <a:t>we need to convert the words to numerical features for algorithms to use.</a:t>
            </a:r>
          </a:p>
          <a:p>
            <a:r>
              <a:rPr lang="fi-FI" dirty="0"/>
              <a:t>This is called n-gram feature extraction.</a:t>
            </a:r>
          </a:p>
          <a:p>
            <a:r>
              <a:rPr lang="fi-FI" dirty="0"/>
              <a:t>We can define whether a feature is one word in the text, or multiple consecutive words.</a:t>
            </a:r>
          </a:p>
          <a:p>
            <a:r>
              <a:rPr lang="fi-FI" dirty="0"/>
              <a:t>This is because consecutive words carry more meaning than just one, like ”interested”, ”not interested”, or ”not interested today”.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0725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These grams create a dictionary of features, and in algorithm point of view, one feature is just one dimension in feature space.</a:t>
            </a:r>
          </a:p>
          <a:p>
            <a:r>
              <a:rPr lang="fi-FI" dirty="0"/>
              <a:t>Hundreds or thousands of dimensions can be troublesome to analyze,</a:t>
            </a:r>
          </a:p>
          <a:p>
            <a:r>
              <a:rPr lang="fi-FI" dirty="0"/>
              <a:t>So we can use feature hashing to compress the dimensions.</a:t>
            </a:r>
          </a:p>
          <a:p>
            <a:r>
              <a:rPr lang="fi-FI" dirty="0"/>
              <a:t>However, compression loses information, so the more we compress, the more information is lost on the price of saved resources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9982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Here is explained the robotic process automation term hierarchy used in Samlink.</a:t>
            </a:r>
          </a:p>
          <a:p>
            <a:r>
              <a:rPr lang="fi-FI" dirty="0"/>
              <a:t>The technology used is called UiPath.</a:t>
            </a:r>
          </a:p>
          <a:p>
            <a:r>
              <a:rPr lang="fi-FI" dirty="0"/>
              <a:t>UiPath Orchestrator supervises the RPA executions.</a:t>
            </a:r>
          </a:p>
          <a:p>
            <a:r>
              <a:rPr lang="fi-FI" dirty="0"/>
              <a:t>The execution instructions are called Automations.</a:t>
            </a:r>
          </a:p>
          <a:p>
            <a:r>
              <a:rPr lang="fi-FI" dirty="0"/>
              <a:t>Agents are software instances that execute the automations.</a:t>
            </a:r>
          </a:p>
          <a:p>
            <a:r>
              <a:rPr lang="fi-FI" dirty="0"/>
              <a:t>One agent can run one automation at a time.</a:t>
            </a:r>
          </a:p>
          <a:p>
            <a:r>
              <a:rPr lang="fi-FI" dirty="0"/>
              <a:t>Agents operate on workstations, one agent per one workstation.</a:t>
            </a:r>
          </a:p>
          <a:p>
            <a:r>
              <a:rPr lang="fi-FI" dirty="0"/>
              <a:t>The logs RPA produces for this study are the automation execution logs these agents communicate to Orchestrator during runtime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2326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As we are dealing with sensitive data with end user banking information,</a:t>
            </a:r>
          </a:p>
          <a:p>
            <a:r>
              <a:rPr lang="fi-FI" dirty="0"/>
              <a:t>We need to make sure the data is sanitized before exporting it to the cloud environment.</a:t>
            </a:r>
          </a:p>
          <a:p>
            <a:r>
              <a:rPr lang="fi-FI" dirty="0"/>
              <a:t>This can be done in three ways.</a:t>
            </a:r>
          </a:p>
          <a:p>
            <a:endParaRPr lang="fi-FI" dirty="0"/>
          </a:p>
          <a:p>
            <a:r>
              <a:rPr lang="fi-FI" dirty="0"/>
              <a:t>Pseudonymization is a method for data de-identification.</a:t>
            </a:r>
          </a:p>
          <a:p>
            <a:r>
              <a:rPr lang="fi-FI" dirty="0"/>
              <a:t>It replaces each sensitive information with encrypted value.</a:t>
            </a:r>
          </a:p>
          <a:p>
            <a:r>
              <a:rPr lang="fi-FI" dirty="0"/>
              <a:t>This process is reversible with encryption key.</a:t>
            </a:r>
          </a:p>
          <a:p>
            <a:r>
              <a:rPr lang="fi-FI" dirty="0"/>
              <a:t>It conserves all the information, as each individual is seen as unique values.</a:t>
            </a:r>
          </a:p>
          <a:p>
            <a:r>
              <a:rPr lang="fi-FI" dirty="0"/>
              <a:t>They can be differentiated, but human cannot recognize the individuals.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5384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  <a:p>
            <a:r>
              <a:rPr lang="fi-FI" dirty="0"/>
              <a:t>K-anonymization is the next step.</a:t>
            </a:r>
          </a:p>
          <a:p>
            <a:r>
              <a:rPr lang="fi-FI" dirty="0"/>
              <a:t>The idea is to hide individuals in the crowd by generalizing their information a bit.</a:t>
            </a:r>
          </a:p>
          <a:p>
            <a:r>
              <a:rPr lang="fi-FI" dirty="0"/>
              <a:t>This process cannot be reversed, and it loses some information.</a:t>
            </a:r>
          </a:p>
          <a:p>
            <a:r>
              <a:rPr lang="fi-FI" dirty="0"/>
              <a:t>As data instances are grouped,</a:t>
            </a:r>
          </a:p>
          <a:p>
            <a:r>
              <a:rPr lang="fi-FI" dirty="0"/>
              <a:t>It is still possible to recognize individuals if the data groups are not general or inclusive enough.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0558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  <a:p>
            <a:r>
              <a:rPr lang="fi-FI" dirty="0"/>
              <a:t>Finally, the method used in this study, is anonymization.</a:t>
            </a:r>
          </a:p>
          <a:p>
            <a:r>
              <a:rPr lang="fi-FI" dirty="0"/>
              <a:t>With this method, all sensitive data is removed by deleting identifying information.</a:t>
            </a:r>
          </a:p>
          <a:p>
            <a:r>
              <a:rPr lang="fi-FI" dirty="0"/>
              <a:t>It cannot be reversed, and it loses the most information.</a:t>
            </a:r>
          </a:p>
          <a:p>
            <a:r>
              <a:rPr lang="fi-FI" dirty="0"/>
              <a:t>Two data instances cannot be identified from each other.</a:t>
            </a:r>
          </a:p>
          <a:p>
            <a:endParaRPr lang="fi-FI" dirty="0"/>
          </a:p>
          <a:p>
            <a:r>
              <a:rPr lang="fi-FI" dirty="0"/>
              <a:t>Because of the data protection requirements from the Samlink, we used anonymization to preserve the privacy of the information.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2450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Let’s look at next the materials used and methods utilized in this study.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3813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data in our study is build from two parts.</a:t>
            </a:r>
          </a:p>
          <a:p>
            <a:r>
              <a:rPr lang="fi-FI" dirty="0"/>
              <a:t>The first part are the RPA logs.</a:t>
            </a:r>
          </a:p>
          <a:p>
            <a:r>
              <a:rPr lang="fi-FI" dirty="0"/>
              <a:t>They are stored in an SQL database, and were exported in CSV format.</a:t>
            </a:r>
          </a:p>
          <a:p>
            <a:r>
              <a:rPr lang="fi-FI" dirty="0"/>
              <a:t>They have a few standard fields like timestamp, process name, and id information.</a:t>
            </a:r>
          </a:p>
          <a:p>
            <a:r>
              <a:rPr lang="fi-FI" dirty="0"/>
              <a:t>The textual data we are interested in are in the message and rawmessage fields.</a:t>
            </a:r>
          </a:p>
          <a:p>
            <a:r>
              <a:rPr lang="fi-FI" dirty="0"/>
              <a:t>Message holds the basic execution results and error messages, but rawmessage has all the other fields and some extra stacktrace information that is not on the message.</a:t>
            </a:r>
          </a:p>
          <a:p>
            <a:r>
              <a:rPr lang="fi-FI" dirty="0"/>
              <a:t>Rawmessage is JSON formatted data, which breaks the CSV format entirely.</a:t>
            </a:r>
          </a:p>
          <a:p>
            <a:r>
              <a:rPr lang="fi-FI" dirty="0"/>
              <a:t>As algorithms cannot use this sort of unstructured data, we needed to preprocess this first into pure CSV format.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3740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Due to data protection, we were not able to use message information of the support tickets.</a:t>
            </a:r>
          </a:p>
          <a:p>
            <a:r>
              <a:rPr lang="fi-FI" dirty="0"/>
              <a:t>Only timestamps were usable to make sure no sensitive or business critical information was leaked.</a:t>
            </a:r>
          </a:p>
          <a:p>
            <a:r>
              <a:rPr lang="fi-FI" dirty="0"/>
              <a:t>So, our second part of the data, the support ticket data,</a:t>
            </a:r>
          </a:p>
          <a:p>
            <a:r>
              <a:rPr lang="fi-FI" dirty="0"/>
              <a:t>Consists purely of a list of timestamps when the ticket had been received.</a:t>
            </a:r>
          </a:p>
          <a:p>
            <a:endParaRPr lang="fi-FI" dirty="0"/>
          </a:p>
          <a:p>
            <a:r>
              <a:rPr lang="fi-FI" dirty="0"/>
              <a:t>This, of course, created some limitations in our research.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2696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log data was usable on condition that it is first anonymized.</a:t>
            </a:r>
          </a:p>
          <a:p>
            <a:r>
              <a:rPr lang="fi-FI" dirty="0"/>
              <a:t>This was done with regular expression search patterns.</a:t>
            </a:r>
          </a:p>
          <a:p>
            <a:r>
              <a:rPr lang="fi-FI" dirty="0"/>
              <a:t>We needed to think all the possible information types and create a regex pattern to find and replace them.</a:t>
            </a:r>
          </a:p>
          <a:p>
            <a:r>
              <a:rPr lang="fi-FI" dirty="0"/>
              <a:t>In order to concerve the type information, we used predefined tokens for replacing.</a:t>
            </a:r>
          </a:p>
          <a:p>
            <a:r>
              <a:rPr lang="fi-FI" dirty="0"/>
              <a:t>This way we could recognize if the information deleted was a phonenumber or a bank id by type.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077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So first, lets start with the background of the study </a:t>
            </a:r>
          </a:p>
          <a:p>
            <a:r>
              <a:rPr lang="fi-FI" dirty="0"/>
              <a:t>And define the research objectives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8902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Let’s move on to the pipeline structure we build inside Azure machine learning studio.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1162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order to find the connection between the logs and the ticket timestamps,</a:t>
            </a:r>
          </a:p>
          <a:p>
            <a:r>
              <a:rPr lang="fi-FI" dirty="0"/>
              <a:t>We utilized a hybrid machine learning model.</a:t>
            </a:r>
          </a:p>
          <a:p>
            <a:r>
              <a:rPr lang="fi-FI" dirty="0"/>
              <a:t>In practice this means that we combined two algorithms in our pipeline structure.</a:t>
            </a:r>
          </a:p>
          <a:p>
            <a:r>
              <a:rPr lang="fi-FI" dirty="0"/>
              <a:t>In order to find the best combination of components and methods,</a:t>
            </a:r>
          </a:p>
          <a:p>
            <a:r>
              <a:rPr lang="fi-FI" dirty="0"/>
              <a:t>We needed to compare results of each component combination.</a:t>
            </a:r>
          </a:p>
          <a:p>
            <a:r>
              <a:rPr lang="fi-FI" dirty="0"/>
              <a:t>This resulted in multiple pipeline branches.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1809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phase 1 of the hybrid model,</a:t>
            </a:r>
          </a:p>
          <a:p>
            <a:r>
              <a:rPr lang="fi-FI" dirty="0"/>
              <a:t>We first select whether we use message or rawmessage data for anomaly detection.</a:t>
            </a:r>
          </a:p>
          <a:p>
            <a:r>
              <a:rPr lang="fi-FI" dirty="0"/>
              <a:t>This data can be first preprocessed with ready components available in azure ml studio or not.</a:t>
            </a:r>
          </a:p>
          <a:p>
            <a:r>
              <a:rPr lang="fi-FI" dirty="0"/>
              <a:t>Now we can decide if we use n-gram feature extraction, feature hashing or skip the numeric conversion and try to work with textual data.</a:t>
            </a:r>
          </a:p>
          <a:p>
            <a:r>
              <a:rPr lang="fi-FI" dirty="0"/>
              <a:t>Anomaly detection training can be done with typical methods where part of the data is used for training and other part for validating.</a:t>
            </a:r>
          </a:p>
          <a:p>
            <a:r>
              <a:rPr lang="fi-FI" dirty="0"/>
              <a:t>We also tested if unconventional training would give some results.</a:t>
            </a:r>
          </a:p>
          <a:p>
            <a:r>
              <a:rPr lang="fi-FI" dirty="0"/>
              <a:t>This meant that we gave all the data to anomaly detection algorithm for validation in order to get more datapoints in the following steps.</a:t>
            </a:r>
          </a:p>
          <a:p>
            <a:r>
              <a:rPr lang="fi-FI" dirty="0"/>
              <a:t>Finally, the models are scored and we get the anomaly probabilities for each log row.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0463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the phase 2, </a:t>
            </a:r>
          </a:p>
          <a:p>
            <a:r>
              <a:rPr lang="fi-FI" dirty="0"/>
              <a:t>We start by adding ticket timestamp data and using a time frame compression method.</a:t>
            </a:r>
          </a:p>
          <a:p>
            <a:r>
              <a:rPr lang="fi-FI" dirty="0"/>
              <a:t>This is done because of the random delay between the log events and the ticket receiving times.</a:t>
            </a:r>
          </a:p>
          <a:p>
            <a:r>
              <a:rPr lang="fi-FI" dirty="0"/>
              <a:t>As we cannot be certain if it took an hour or two days for banking clerks to notice the problem and write a ticket,</a:t>
            </a:r>
          </a:p>
          <a:p>
            <a:r>
              <a:rPr lang="fi-FI" dirty="0"/>
              <a:t>We group weekly anomaly values to statistical metrics.</a:t>
            </a:r>
          </a:p>
          <a:p>
            <a:r>
              <a:rPr lang="fi-FI" dirty="0"/>
              <a:t>Now we have numerical features and weekly count of tickets received,</a:t>
            </a:r>
          </a:p>
          <a:p>
            <a:r>
              <a:rPr lang="fi-FI" dirty="0"/>
              <a:t>And we can use regression algorithms to try to find the connection between these features.</a:t>
            </a:r>
          </a:p>
          <a:p>
            <a:r>
              <a:rPr lang="fi-FI" dirty="0"/>
              <a:t>Finally, we evaluate the end results and compare them to find the best component combination.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2065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Here is the final pipeline structure </a:t>
            </a:r>
            <a:r>
              <a:rPr lang="fi-FI" dirty="0" err="1"/>
              <a:t>visualized</a:t>
            </a:r>
            <a:r>
              <a:rPr lang="fi-FI" dirty="0"/>
              <a:t>.</a:t>
            </a:r>
          </a:p>
          <a:p>
            <a:r>
              <a:rPr lang="fi-FI" dirty="0"/>
              <a:t>This doesn’t include all the branches,</a:t>
            </a:r>
          </a:p>
          <a:p>
            <a:r>
              <a:rPr lang="fi-FI" dirty="0"/>
              <a:t>As we executed this pipeline multiple times with some of the branch links moved to other nodes.</a:t>
            </a:r>
          </a:p>
          <a:p>
            <a:r>
              <a:rPr lang="fi-FI" dirty="0"/>
              <a:t>This way we saved some computing resources as we didn’t have to copy multiple portions of the pipeline to several places.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7336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Here are some the branches highlighted as an example.</a:t>
            </a:r>
          </a:p>
          <a:p>
            <a:r>
              <a:rPr lang="fi-FI" dirty="0"/>
              <a:t>The final branch count or the component combination count was 240.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509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Here is part of the pipeline structure in more detail.</a:t>
            </a:r>
          </a:p>
          <a:p>
            <a:r>
              <a:rPr lang="fi-FI" dirty="0"/>
              <a:t>As you can see, this is just one small part of the final structure.</a:t>
            </a:r>
          </a:p>
          <a:p>
            <a:endParaRPr lang="fi-FI" dirty="0"/>
          </a:p>
          <a:p>
            <a:r>
              <a:rPr lang="fi-FI" dirty="0"/>
              <a:t>In the phase 1</a:t>
            </a:r>
          </a:p>
          <a:p>
            <a:r>
              <a:rPr lang="fi-FI" dirty="0"/>
              <a:t>We aim to answer a question: ”How likely this row is an anomaly”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8395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In the second phase we add the ticket data to the mix,</a:t>
            </a:r>
          </a:p>
          <a:p>
            <a:r>
              <a:rPr lang="fi-FI" dirty="0"/>
              <a:t>And execute the time frame compression.</a:t>
            </a:r>
          </a:p>
          <a:p>
            <a:endParaRPr lang="fi-FI" dirty="0"/>
          </a:p>
          <a:p>
            <a:r>
              <a:rPr lang="fi-FI" dirty="0"/>
              <a:t>Here just one regression algorithm is used for training in phase 2.</a:t>
            </a:r>
          </a:p>
          <a:p>
            <a:r>
              <a:rPr lang="fi-FI" dirty="0"/>
              <a:t>After time frame compression,</a:t>
            </a:r>
          </a:p>
          <a:p>
            <a:r>
              <a:rPr lang="fi-FI" dirty="0"/>
              <a:t>We create a branch that excludes the anomaly values in order to compare the results.</a:t>
            </a:r>
          </a:p>
          <a:p>
            <a:r>
              <a:rPr lang="fi-FI" dirty="0"/>
              <a:t>If ticket related anomalies was found in the phase 1, </a:t>
            </a:r>
          </a:p>
          <a:p>
            <a:r>
              <a:rPr lang="fi-FI" dirty="0"/>
              <a:t>we should get much better results with the anomalies included than with a branch where anomaly values are removed.</a:t>
            </a:r>
          </a:p>
          <a:p>
            <a:endParaRPr lang="fi-FI" dirty="0"/>
          </a:p>
          <a:p>
            <a:r>
              <a:rPr lang="fi-FI" dirty="0"/>
              <a:t>This phase aims to answer: ”Based on learning data, how many tickets are to be expected in this time frame?”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53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Finally let’s look at the results we gathered.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6232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As we explained,</a:t>
            </a:r>
          </a:p>
          <a:p>
            <a:r>
              <a:rPr lang="fi-FI" dirty="0"/>
              <a:t>We compared the results of each branch with a sibling branch where anomaly values were removed.</a:t>
            </a:r>
          </a:p>
          <a:p>
            <a:r>
              <a:rPr lang="fi-FI" dirty="0"/>
              <a:t>If the results were significantly better,</a:t>
            </a:r>
          </a:p>
          <a:p>
            <a:r>
              <a:rPr lang="fi-FI" dirty="0"/>
              <a:t>We could determine that the anomalies found in the phase 1 are linked to the ticket estimates in phase 2.</a:t>
            </a:r>
          </a:p>
          <a:p>
            <a:endParaRPr lang="fi-FI" dirty="0"/>
          </a:p>
          <a:p>
            <a:r>
              <a:rPr lang="fi-FI" dirty="0"/>
              <a:t>On the left table, the best component combination using Decision forest regression is highlighted. </a:t>
            </a:r>
          </a:p>
          <a:p>
            <a:r>
              <a:rPr lang="fi-FI" dirty="0"/>
              <a:t>It consisted of message data, feature hashing and proper training method.</a:t>
            </a:r>
          </a:p>
          <a:p>
            <a:r>
              <a:rPr lang="fi-FI" dirty="0"/>
              <a:t>On the right table we see that the results does not improve by changing regression algorithm used in phase 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18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This study was produced for Samlink,</a:t>
            </a:r>
          </a:p>
          <a:p>
            <a:r>
              <a:rPr lang="fi-FI" dirty="0"/>
              <a:t>Which was founded in 1994,</a:t>
            </a:r>
          </a:p>
          <a:p>
            <a:r>
              <a:rPr lang="fi-FI" dirty="0"/>
              <a:t>And is now part of the American multinational company, Kyndryl</a:t>
            </a:r>
          </a:p>
          <a:p>
            <a:endParaRPr lang="fi-FI" dirty="0"/>
          </a:p>
          <a:p>
            <a:r>
              <a:rPr lang="fi-FI" dirty="0"/>
              <a:t>Samlink develops all sorts of IT solutions to banks,</a:t>
            </a:r>
          </a:p>
          <a:p>
            <a:r>
              <a:rPr lang="fi-FI" dirty="0"/>
              <a:t>From basic banking systems to Codeapp software for end users</a:t>
            </a:r>
          </a:p>
          <a:p>
            <a:endParaRPr lang="fi-FI" dirty="0"/>
          </a:p>
          <a:p>
            <a:r>
              <a:rPr lang="fi-FI" dirty="0"/>
              <a:t>Samlink has also multiple other products and customers outside banking business,</a:t>
            </a:r>
          </a:p>
          <a:p>
            <a:r>
              <a:rPr lang="fi-FI" dirty="0"/>
              <a:t>Such as DNA Entertainment Platform </a:t>
            </a:r>
            <a:r>
              <a:rPr lang="fi-FI" dirty="0" err="1"/>
              <a:t>developing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6349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best component combinations are listed here with their corresponding results.</a:t>
            </a:r>
          </a:p>
          <a:p>
            <a:r>
              <a:rPr lang="fi-FI" dirty="0"/>
              <a:t>We used fresh procution data to test the final models in order to see how each model works with unseen data.</a:t>
            </a:r>
          </a:p>
          <a:p>
            <a:r>
              <a:rPr lang="fi-FI" dirty="0"/>
              <a:t>However, as we can see,</a:t>
            </a:r>
          </a:p>
          <a:p>
            <a:r>
              <a:rPr lang="fi-FI" dirty="0"/>
              <a:t>The results are not promising.</a:t>
            </a:r>
          </a:p>
          <a:p>
            <a:endParaRPr lang="fi-FI" dirty="0"/>
          </a:p>
          <a:p>
            <a:r>
              <a:rPr lang="fi-FI" dirty="0"/>
              <a:t>The Coefficient of determination is below zero in each case meaning that even a random model would perform better.</a:t>
            </a:r>
          </a:p>
          <a:p>
            <a:endParaRPr lang="fi-FI" dirty="0"/>
          </a:p>
          <a:p>
            <a:r>
              <a:rPr lang="fi-FI" dirty="0"/>
              <a:t>Thus, we can conclude that our models were not able to find a correlation between log data and ticket timestamps.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95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Our research had some issues with memory limitations in azure ml studio.</a:t>
            </a:r>
          </a:p>
          <a:p>
            <a:r>
              <a:rPr lang="fi-FI" dirty="0"/>
              <a:t>This forced us to abandon n-gram feature extraction all together,</a:t>
            </a:r>
          </a:p>
          <a:p>
            <a:r>
              <a:rPr lang="fi-FI" dirty="0"/>
              <a:t>as the only way to use it was to trim the data to only 2% of the original size.</a:t>
            </a:r>
          </a:p>
          <a:p>
            <a:endParaRPr lang="fi-FI" dirty="0"/>
          </a:p>
          <a:p>
            <a:r>
              <a:rPr lang="fi-FI" dirty="0"/>
              <a:t>If this problem could be solved we could utilize n-gram features in more efficiently without losing information in compression of the feature hashing.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94817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The data format was problematic from the beginning of the study.</a:t>
            </a:r>
          </a:p>
          <a:p>
            <a:r>
              <a:rPr lang="fi-FI" dirty="0"/>
              <a:t>As the insigth to logs were poor and the data was in mixed format,</a:t>
            </a:r>
          </a:p>
          <a:p>
            <a:r>
              <a:rPr lang="fi-FI" dirty="0"/>
              <a:t>It needed a lot of preprocessing.</a:t>
            </a:r>
          </a:p>
          <a:p>
            <a:r>
              <a:rPr lang="fi-FI" dirty="0"/>
              <a:t>With more structured data we could have more insight,</a:t>
            </a:r>
          </a:p>
          <a:p>
            <a:r>
              <a:rPr lang="fi-FI" dirty="0"/>
              <a:t>And we’d had a possibility to utilize different anomaly detection algorithms.</a:t>
            </a:r>
          </a:p>
          <a:p>
            <a:endParaRPr lang="fi-FI" dirty="0"/>
          </a:p>
          <a:p>
            <a:r>
              <a:rPr lang="fi-FI" dirty="0"/>
              <a:t>If we had a dataset with only ”normal” data,</a:t>
            </a:r>
          </a:p>
          <a:p>
            <a:r>
              <a:rPr lang="fi-FI" dirty="0"/>
              <a:t>We could use supervised learning algorithms such as one-class support vector machine in phase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29552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Finally, we used mainly default parameters for components because of the study time limits.</a:t>
            </a:r>
          </a:p>
          <a:p>
            <a:r>
              <a:rPr lang="fi-FI" dirty="0"/>
              <a:t>With parameter tuning the results could improve.</a:t>
            </a:r>
          </a:p>
          <a:p>
            <a:endParaRPr lang="fi-FI" dirty="0"/>
          </a:p>
          <a:p>
            <a:r>
              <a:rPr lang="fi-FI" dirty="0"/>
              <a:t>Also, RPA robots work on weekends and clerks do not,</a:t>
            </a:r>
          </a:p>
          <a:p>
            <a:r>
              <a:rPr lang="fi-FI" dirty="0"/>
              <a:t>Time frame shifting could give different results if we take the weekend delays better into account.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989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One of the solutions developed for banking customers</a:t>
            </a:r>
          </a:p>
          <a:p>
            <a:r>
              <a:rPr lang="fi-FI" dirty="0"/>
              <a:t>is RPA, or Robotic Process Automation services.</a:t>
            </a:r>
          </a:p>
          <a:p>
            <a:r>
              <a:rPr lang="fi-FI" dirty="0"/>
              <a:t>They execute mechanical tasks </a:t>
            </a:r>
          </a:p>
          <a:p>
            <a:r>
              <a:rPr lang="fi-FI" dirty="0"/>
              <a:t>And lighten the workload of bank clerks</a:t>
            </a:r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709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As any other software, RPA fails from time to time.</a:t>
            </a:r>
          </a:p>
          <a:p>
            <a:r>
              <a:rPr lang="fi-FI" dirty="0"/>
              <a:t>When this happens, bank clerks has to finish the task left by RPA robots</a:t>
            </a:r>
          </a:p>
          <a:p>
            <a:r>
              <a:rPr lang="fi-FI" dirty="0"/>
              <a:t>And send a technical support ticket for Samlink help desk.</a:t>
            </a:r>
          </a:p>
          <a:p>
            <a:r>
              <a:rPr lang="fi-FI" dirty="0"/>
              <a:t>Ticket is then redirected to RPA developers</a:t>
            </a:r>
          </a:p>
          <a:p>
            <a:r>
              <a:rPr lang="fi-FI" dirty="0"/>
              <a:t>Who then start to fix the issue.</a:t>
            </a:r>
          </a:p>
          <a:p>
            <a:endParaRPr lang="fi-FI" dirty="0"/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30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Logs written by RPA software</a:t>
            </a:r>
          </a:p>
          <a:p>
            <a:r>
              <a:rPr lang="fi-FI" dirty="0"/>
              <a:t>Are essential for problem debugging.</a:t>
            </a:r>
          </a:p>
          <a:p>
            <a:r>
              <a:rPr lang="fi-FI" dirty="0"/>
              <a:t>However, as logs are very verbose in nature,</a:t>
            </a:r>
          </a:p>
          <a:p>
            <a:r>
              <a:rPr lang="fi-FI" dirty="0"/>
              <a:t>They are laborous to analyze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0729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This study researches a possibility to develop a real-time log analyzer using machine learning.</a:t>
            </a:r>
          </a:p>
          <a:p>
            <a:r>
              <a:rPr lang="fi-FI" dirty="0"/>
              <a:t>The goal is a machine learning system</a:t>
            </a:r>
          </a:p>
          <a:p>
            <a:r>
              <a:rPr lang="fi-FI" dirty="0"/>
              <a:t>Capable of identifying critical errors from the log</a:t>
            </a:r>
          </a:p>
          <a:p>
            <a:r>
              <a:rPr lang="fi-FI" dirty="0"/>
              <a:t>And alert developers of ticket inducing issues</a:t>
            </a:r>
          </a:p>
          <a:p>
            <a:r>
              <a:rPr lang="fi-FI" dirty="0"/>
              <a:t>Before bank clerks even notice the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503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This would reduce labour both for developers as well as the clerks.</a:t>
            </a:r>
          </a:p>
          <a:p>
            <a:r>
              <a:rPr lang="fi-FI" dirty="0"/>
              <a:t>Error fixing would speed up leading to improved customer satisfaction.</a:t>
            </a:r>
          </a:p>
          <a:p>
            <a:r>
              <a:rPr lang="fi-FI" dirty="0"/>
              <a:t>As Samlink does not yet utilize machine learning in it’s products,</a:t>
            </a:r>
          </a:p>
          <a:p>
            <a:r>
              <a:rPr lang="fi-FI" dirty="0"/>
              <a:t>This study will also give Samlink know-how for machine learning usage.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7E1BB-25B4-574B-B089-309528012E5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243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1">
    <p:bg>
      <p:bgPr>
        <a:solidFill>
          <a:srgbClr val="FF4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8D4729-09A8-F842-87C4-A71523098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32736" y="342900"/>
            <a:ext cx="1381537" cy="43958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660AD13-7478-414E-8B91-22C3FCFEF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B98825AB-43C6-2848-BD92-EF1858E83C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5337011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DBE5405-3D6A-F442-A23F-A693AC4ED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7CDC31-0CDD-B848-AD2A-2D4ECA921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452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ed List Clou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6899531-8154-F249-BFFD-54079D22589A}"/>
              </a:ext>
            </a:extLst>
          </p:cNvPr>
          <p:cNvSpPr/>
          <p:nvPr userDrawn="1"/>
        </p:nvSpPr>
        <p:spPr>
          <a:xfrm>
            <a:off x="3276600" y="0"/>
            <a:ext cx="8915400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5" name="Slide Number Placeholder 5">
            <a:extLst>
              <a:ext uri="{FF2B5EF4-FFF2-40B4-BE49-F238E27FC236}">
                <a16:creationId xmlns:a16="http://schemas.microsoft.com/office/drawing/2014/main" id="{AC864F3C-846C-6846-B894-6D6BE496A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5E4086F1-8F3D-CC49-AD6A-981B2DD769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60" name="Text Placeholder 57">
            <a:extLst>
              <a:ext uri="{FF2B5EF4-FFF2-40B4-BE49-F238E27FC236}">
                <a16:creationId xmlns:a16="http://schemas.microsoft.com/office/drawing/2014/main" id="{523D2605-98E1-C540-A3BC-8F13295F1D1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714025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61" name="Table Placeholder 2">
            <a:extLst>
              <a:ext uri="{FF2B5EF4-FFF2-40B4-BE49-F238E27FC236}">
                <a16:creationId xmlns:a16="http://schemas.microsoft.com/office/drawing/2014/main" id="{335387C9-B540-7242-96C0-2C325DE4E29E}"/>
              </a:ext>
            </a:extLst>
          </p:cNvPr>
          <p:cNvSpPr>
            <a:spLocks noGrp="1"/>
          </p:cNvSpPr>
          <p:nvPr>
            <p:ph type="tbl" sz="quarter" idx="56" hasCustomPrompt="1"/>
          </p:nvPr>
        </p:nvSpPr>
        <p:spPr>
          <a:xfrm>
            <a:off x="4572000" y="876300"/>
            <a:ext cx="6096000" cy="51435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5A8D1-6BB1-3047-9BD1-79559FA499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37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ed Lis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6899531-8154-F249-BFFD-54079D22589A}"/>
              </a:ext>
            </a:extLst>
          </p:cNvPr>
          <p:cNvSpPr/>
          <p:nvPr userDrawn="1"/>
        </p:nvSpPr>
        <p:spPr>
          <a:xfrm>
            <a:off x="3276600" y="0"/>
            <a:ext cx="8915400" cy="6858000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5" name="Slide Number Placeholder 5">
            <a:extLst>
              <a:ext uri="{FF2B5EF4-FFF2-40B4-BE49-F238E27FC236}">
                <a16:creationId xmlns:a16="http://schemas.microsoft.com/office/drawing/2014/main" id="{A43F9380-EE94-6448-A41D-9DDBA8D4F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A70FD612-8821-EE49-A0C5-77C6111FD9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60" name="Text Placeholder 57">
            <a:extLst>
              <a:ext uri="{FF2B5EF4-FFF2-40B4-BE49-F238E27FC236}">
                <a16:creationId xmlns:a16="http://schemas.microsoft.com/office/drawing/2014/main" id="{3CF5CC65-92EA-304D-B5FD-87FA9451CC6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714025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61" name="Table Placeholder 2">
            <a:extLst>
              <a:ext uri="{FF2B5EF4-FFF2-40B4-BE49-F238E27FC236}">
                <a16:creationId xmlns:a16="http://schemas.microsoft.com/office/drawing/2014/main" id="{5F5CE32C-8106-1248-8E7D-0220696468D6}"/>
              </a:ext>
            </a:extLst>
          </p:cNvPr>
          <p:cNvSpPr>
            <a:spLocks noGrp="1"/>
          </p:cNvSpPr>
          <p:nvPr>
            <p:ph type="tbl" sz="quarter" idx="56" hasCustomPrompt="1"/>
          </p:nvPr>
        </p:nvSpPr>
        <p:spPr>
          <a:xfrm>
            <a:off x="4572000" y="876300"/>
            <a:ext cx="6096000" cy="51435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1E8F1D-3C05-224D-A215-9C41DDB985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722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634F4663-0B4A-8447-9D6F-40CDA939E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743C99B3-5983-A74C-AE34-2CF10800CFFB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228600" y="1714500"/>
            <a:ext cx="11734800" cy="43053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TABLE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76F04F07-B6C3-D64A-A8EB-8BD4B16258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40" name="Text Placeholder 57">
            <a:extLst>
              <a:ext uri="{FF2B5EF4-FFF2-40B4-BE49-F238E27FC236}">
                <a16:creationId xmlns:a16="http://schemas.microsoft.com/office/drawing/2014/main" id="{7E2547DE-EE34-4E4C-847E-F8CEB783891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568FA1-35A0-FA42-8E5C-15161C4E10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973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cess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B0A1A9D-031F-4331-825A-FD1C8B738EFD}"/>
              </a:ext>
            </a:extLst>
          </p:cNvPr>
          <p:cNvSpPr/>
          <p:nvPr userDrawn="1"/>
        </p:nvSpPr>
        <p:spPr>
          <a:xfrm>
            <a:off x="228600" y="1325418"/>
            <a:ext cx="2819400" cy="6191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07F6F4-9E55-4BC4-8704-1D382B6DD33C}"/>
              </a:ext>
            </a:extLst>
          </p:cNvPr>
          <p:cNvSpPr/>
          <p:nvPr userDrawn="1"/>
        </p:nvSpPr>
        <p:spPr>
          <a:xfrm>
            <a:off x="0" y="1870364"/>
            <a:ext cx="12192000" cy="49876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3116FF97-4445-BF40-AE91-BFFEC49483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181F1528-7C93-7148-803C-FDD0C36D61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89" y="2324990"/>
            <a:ext cx="25942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8295ABCC-E89D-B444-82DF-8B04486945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276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86557ABE-570C-D545-911A-E5C1FBAE419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3769" y="2324990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3A7F10FF-CBA4-7D44-83DC-75C094FECF3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2C699DAB-206F-D643-A70A-B85E8C27A88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3789" y="1454047"/>
            <a:ext cx="23656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37" name="Text Placeholder 17">
            <a:extLst>
              <a:ext uri="{FF2B5EF4-FFF2-40B4-BE49-F238E27FC236}">
                <a16:creationId xmlns:a16="http://schemas.microsoft.com/office/drawing/2014/main" id="{1BAF056B-960B-664A-8434-DD58A98A22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6600" y="1454047"/>
            <a:ext cx="2592716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6FF8F0DC-0B57-2E41-81C2-5F66B8CF510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768" y="1456371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332D4C44-31E9-574D-A565-23C4B75109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72600" y="1454047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96C91E94-E3C6-F441-BE0C-1FE98E6C87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51" name="Text Placeholder 57">
            <a:extLst>
              <a:ext uri="{FF2B5EF4-FFF2-40B4-BE49-F238E27FC236}">
                <a16:creationId xmlns:a16="http://schemas.microsoft.com/office/drawing/2014/main" id="{D4DBD2DA-3AD2-C642-8C55-472AFA14ADD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10DDCB49-4846-B146-B0EF-71F47696030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664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0563" indent="-163513">
              <a:buClr>
                <a:schemeClr val="bg1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E5214661-A1C2-714C-8FD6-F37BA412DA3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B302BA0B-8DE8-2447-9102-73B26408E4A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AF2AF5BF-FCB0-4D40-89D7-86A641BF9435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4D25704-7F2A-A244-AD8B-3BAC0FB7FE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43665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cess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67233C1-48E2-427E-B2C6-38E32055A963}"/>
              </a:ext>
            </a:extLst>
          </p:cNvPr>
          <p:cNvSpPr/>
          <p:nvPr userDrawn="1"/>
        </p:nvSpPr>
        <p:spPr>
          <a:xfrm>
            <a:off x="228600" y="1325418"/>
            <a:ext cx="2819400" cy="61917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5FF190-10F1-4201-AE5D-1C3673291F69}"/>
              </a:ext>
            </a:extLst>
          </p:cNvPr>
          <p:cNvSpPr/>
          <p:nvPr userDrawn="1"/>
        </p:nvSpPr>
        <p:spPr>
          <a:xfrm>
            <a:off x="0" y="1870364"/>
            <a:ext cx="12192000" cy="49876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60C23041-45CB-C040-9C5A-DD33E3262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9137709-4275-4140-8465-53BD64A4AE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89" y="2324990"/>
            <a:ext cx="25942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0EC246B4-F1D0-754E-B440-28226D2ADC1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276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D01DC6FC-9816-B845-ADAD-84758D8D273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3769" y="2324990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825BF896-F0D4-614F-B330-1F76698902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3789" y="1454047"/>
            <a:ext cx="23656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9D299DA0-65CE-614C-B064-6912719EF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6600" y="1454047"/>
            <a:ext cx="2592716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43" name="Text Placeholder 17">
            <a:extLst>
              <a:ext uri="{FF2B5EF4-FFF2-40B4-BE49-F238E27FC236}">
                <a16:creationId xmlns:a16="http://schemas.microsoft.com/office/drawing/2014/main" id="{85BAD7E9-72C8-4044-B630-FC8F601134D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768" y="1456371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B54EF588-9AC7-4947-A06B-1CE0E07D15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51" name="Text Placeholder 57">
            <a:extLst>
              <a:ext uri="{FF2B5EF4-FFF2-40B4-BE49-F238E27FC236}">
                <a16:creationId xmlns:a16="http://schemas.microsoft.com/office/drawing/2014/main" id="{672A8537-72C1-2E4B-B560-7BDCA4C1CB4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65A10F9C-411F-AA4A-9E2C-D8BAEEFCAF2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6642" y="3230162"/>
            <a:ext cx="2590800" cy="2789638"/>
          </a:xfrm>
        </p:spPr>
        <p:txBody>
          <a:bodyPr/>
          <a:lstStyle>
            <a:lvl1pPr>
              <a:buClr>
                <a:schemeClr val="tx2"/>
              </a:buClr>
              <a:defRPr sz="12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200">
                <a:solidFill>
                  <a:schemeClr val="tx2"/>
                </a:solidFill>
              </a:defRPr>
            </a:lvl2pPr>
            <a:lvl3pPr marL="690563" indent="-163513">
              <a:buClr>
                <a:srgbClr val="042315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2DD909CB-E93C-0944-B3AD-BFBF8FC7DDC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230162"/>
            <a:ext cx="2590800" cy="2789638"/>
          </a:xfrm>
        </p:spPr>
        <p:txBody>
          <a:bodyPr/>
          <a:lstStyle>
            <a:lvl1pPr>
              <a:buClr>
                <a:schemeClr val="tx2"/>
              </a:buClr>
              <a:defRPr sz="12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200">
                <a:solidFill>
                  <a:schemeClr val="tx2"/>
                </a:solidFill>
              </a:defRPr>
            </a:lvl2pPr>
            <a:lvl3pPr marL="698500" indent="-171450">
              <a:buClr>
                <a:schemeClr val="tx2"/>
              </a:buClr>
              <a:defRPr lang="en-US" sz="1200" b="0" i="0" kern="1200" dirty="0" smtClean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315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0B7E7D2A-5EB7-4E40-88FC-349939DAE0E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230162"/>
            <a:ext cx="2590800" cy="2789638"/>
          </a:xfrm>
        </p:spPr>
        <p:txBody>
          <a:bodyPr/>
          <a:lstStyle>
            <a:lvl1pPr>
              <a:buClr>
                <a:schemeClr val="tx2"/>
              </a:buClr>
              <a:defRPr sz="12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200">
                <a:solidFill>
                  <a:schemeClr val="tx2"/>
                </a:solidFill>
              </a:defRPr>
            </a:lvl2pPr>
            <a:lvl3pPr marL="698500" indent="-171450">
              <a:buClr>
                <a:schemeClr val="tx2"/>
              </a:buClr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315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B39E6ED3-4CD7-49CA-A458-BB6774387EB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AEFC73BE-DDBB-4D8B-9CA4-D050AD20744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72600" y="1454047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1B2FF86-28F1-4C18-B526-42934A5F2E6C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tx2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315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A85A9AC-CAD8-354E-B43A-CB7D3B370A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2660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cess Ch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6AEFE81-BF82-4FA1-B342-B6823A6FA12C}"/>
              </a:ext>
            </a:extLst>
          </p:cNvPr>
          <p:cNvSpPr/>
          <p:nvPr userDrawn="1"/>
        </p:nvSpPr>
        <p:spPr>
          <a:xfrm>
            <a:off x="228600" y="1325418"/>
            <a:ext cx="2819400" cy="6191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52D97EC-971A-4805-9D10-C3F0AE18C118}"/>
              </a:ext>
            </a:extLst>
          </p:cNvPr>
          <p:cNvSpPr/>
          <p:nvPr userDrawn="1"/>
        </p:nvSpPr>
        <p:spPr>
          <a:xfrm>
            <a:off x="0" y="1870364"/>
            <a:ext cx="12192000" cy="49876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F1808E42-71B3-BB49-9A56-CAF0072E42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F75C68DB-2951-1A44-A054-DCB5739775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89" y="2324990"/>
            <a:ext cx="25942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EBCB5D1A-0C51-C74C-973A-DFE7F04DC47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276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9923D297-C75B-7C49-BAE4-03E8D0793F8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3769" y="2324990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A30F8217-0AB2-5B4E-825A-A317C698435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37" name="Text Placeholder 17">
            <a:extLst>
              <a:ext uri="{FF2B5EF4-FFF2-40B4-BE49-F238E27FC236}">
                <a16:creationId xmlns:a16="http://schemas.microsoft.com/office/drawing/2014/main" id="{37023B4A-0693-2342-B901-52D5F3C003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3789" y="1454047"/>
            <a:ext cx="23656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8EE0D4D9-E606-0D41-B8D6-CB52FB43688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6600" y="1454047"/>
            <a:ext cx="2592716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C37CA248-422C-494E-854B-8921BCC60C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768" y="1456371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885A4DC7-074E-D64E-A171-A9D1C3F5C29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72600" y="1454047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5CC07517-49B8-444D-8401-DC29C1F9F8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44" name="Text Placeholder 57">
            <a:extLst>
              <a:ext uri="{FF2B5EF4-FFF2-40B4-BE49-F238E27FC236}">
                <a16:creationId xmlns:a16="http://schemas.microsoft.com/office/drawing/2014/main" id="{5C7CD894-CBF6-0B49-BD1D-03D16B2CD3B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E26EA23-B799-0445-8AE4-14799534E1A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6642" y="3230162"/>
            <a:ext cx="2590800" cy="2789638"/>
          </a:xfrm>
        </p:spPr>
        <p:txBody>
          <a:bodyPr/>
          <a:lstStyle>
            <a:lvl1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1pPr>
            <a:lvl2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2pPr>
            <a:lvl3pPr marL="690563" indent="-163513">
              <a:buClr>
                <a:schemeClr val="accent1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accent1"/>
                </a:solidFill>
              </a:defRPr>
            </a:lvl3pPr>
            <a:lvl4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4pPr>
            <a:lvl5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8261388D-60A4-8144-B4EC-3E0857C447C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230162"/>
            <a:ext cx="2590800" cy="2789638"/>
          </a:xfrm>
        </p:spPr>
        <p:txBody>
          <a:bodyPr/>
          <a:lstStyle>
            <a:lvl1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1pPr>
            <a:lvl2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2pPr>
            <a:lvl3pPr marL="698500" indent="-171450">
              <a:buClr>
                <a:schemeClr val="accent1"/>
              </a:buClr>
              <a:defRPr lang="en-US" sz="1200" b="0" i="0" kern="1200" dirty="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4pPr>
            <a:lvl5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A7D3D450-1EC9-534F-BCF6-C67D9416FDC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230162"/>
            <a:ext cx="2590800" cy="2789638"/>
          </a:xfrm>
        </p:spPr>
        <p:txBody>
          <a:bodyPr/>
          <a:lstStyle>
            <a:lvl1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1pPr>
            <a:lvl2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2pPr>
            <a:lvl3pPr marL="698500" indent="-171450">
              <a:buClr>
                <a:schemeClr val="accent1"/>
              </a:buClr>
              <a:defRPr lang="en-US" sz="1200" b="0" i="0" kern="1200" dirty="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4pPr>
            <a:lvl5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748C79D5-07F1-9E43-B6CA-0AD37095F0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3230162"/>
            <a:ext cx="2590800" cy="2789638"/>
          </a:xfrm>
        </p:spPr>
        <p:txBody>
          <a:bodyPr/>
          <a:lstStyle>
            <a:lvl1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1pPr>
            <a:lvl2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2pPr>
            <a:lvl3pPr marL="698500" indent="-171450">
              <a:buClr>
                <a:schemeClr val="accent1"/>
              </a:buClr>
              <a:defRPr lang="en-US" sz="1200" b="0" i="0" kern="1200" dirty="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4pPr>
            <a:lvl5pPr>
              <a:buClr>
                <a:schemeClr val="accent1"/>
              </a:buClr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425108D-C571-EB42-8833-90C3CF8BBB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30746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cess Char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225B5F8-E196-4D05-AA7A-FD19AA38C644}"/>
              </a:ext>
            </a:extLst>
          </p:cNvPr>
          <p:cNvSpPr/>
          <p:nvPr userDrawn="1"/>
        </p:nvSpPr>
        <p:spPr>
          <a:xfrm>
            <a:off x="228600" y="1325418"/>
            <a:ext cx="2819400" cy="619171"/>
          </a:xfrm>
          <a:prstGeom prst="rect">
            <a:avLst/>
          </a:prstGeom>
          <a:solidFill>
            <a:srgbClr val="297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899C1A-A880-4D80-BEEA-A1425AFB8A15}"/>
              </a:ext>
            </a:extLst>
          </p:cNvPr>
          <p:cNvSpPr/>
          <p:nvPr userDrawn="1"/>
        </p:nvSpPr>
        <p:spPr>
          <a:xfrm>
            <a:off x="0" y="1870364"/>
            <a:ext cx="12192000" cy="4987636"/>
          </a:xfrm>
          <a:prstGeom prst="rect">
            <a:avLst/>
          </a:prstGeom>
          <a:solidFill>
            <a:srgbClr val="297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4" name="Text Placeholder 17">
            <a:extLst>
              <a:ext uri="{FF2B5EF4-FFF2-40B4-BE49-F238E27FC236}">
                <a16:creationId xmlns:a16="http://schemas.microsoft.com/office/drawing/2014/main" id="{68422AB4-38AC-E245-95E9-D4EBD4FE15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789" y="2324990"/>
            <a:ext cx="25942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56" name="Text Placeholder 17">
            <a:extLst>
              <a:ext uri="{FF2B5EF4-FFF2-40B4-BE49-F238E27FC236}">
                <a16:creationId xmlns:a16="http://schemas.microsoft.com/office/drawing/2014/main" id="{4EF2367C-A2C2-2A4C-A1BA-998AD4CF95D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276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AC3943E1-6165-E04A-8A64-6375279C0C4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3769" y="2324990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62" name="Text Placeholder 17">
            <a:extLst>
              <a:ext uri="{FF2B5EF4-FFF2-40B4-BE49-F238E27FC236}">
                <a16:creationId xmlns:a16="http://schemas.microsoft.com/office/drawing/2014/main" id="{5DD84469-3B96-D541-953A-A77D2F73394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2324990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Category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CB31445D-8949-F147-B03B-08A7BBBADE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3789" y="1454047"/>
            <a:ext cx="2365611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65260156-A6C9-7F45-AA47-3B158742A3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6600" y="1454047"/>
            <a:ext cx="2592716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EE27787B-F07F-6A48-9F01-A11E5B25E8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768" y="1456371"/>
            <a:ext cx="2591632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AC275A25-09EF-0D49-9C98-A13E944E4AE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72600" y="1454047"/>
            <a:ext cx="2590800" cy="37932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Step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83A7B57-1BBE-624F-9AAA-EEDF3187D4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1FBFDA0E-35D5-9848-9648-B18F4E46E5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0" name="Text Placeholder 57">
            <a:extLst>
              <a:ext uri="{FF2B5EF4-FFF2-40B4-BE49-F238E27FC236}">
                <a16:creationId xmlns:a16="http://schemas.microsoft.com/office/drawing/2014/main" id="{64FA7348-CF79-3C47-A078-816D07D28D5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F77DEA71-831F-8E4A-849D-60CE3B9BEF9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664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0563" indent="-163513">
              <a:buClr>
                <a:schemeClr val="bg1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11E04F33-9CC2-B64C-AA85-D8C4C72C58C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0D58AACB-F794-854A-9587-3A75E2B8945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00A9CBD2-646C-9644-ACEE-8B75B3DE454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3230162"/>
            <a:ext cx="2590800" cy="2789638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8500" indent="-171450">
              <a:buClr>
                <a:schemeClr val="bg1"/>
              </a:buClr>
              <a:defRPr lang="en-US" sz="12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FD063E8-ADCC-0C4D-BAC1-496CD58813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5270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 Header and Foo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C56E0B0-2AF0-404A-AF57-6EDD5EE4D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E1BAD61-05AD-7345-97CB-3DCCDB04F1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2" name="Text Placeholder 57">
            <a:extLst>
              <a:ext uri="{FF2B5EF4-FFF2-40B4-BE49-F238E27FC236}">
                <a16:creationId xmlns:a16="http://schemas.microsoft.com/office/drawing/2014/main" id="{6971B0DC-62D2-2D4D-A70E-3CC614E4426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81C05D-0640-8941-8D61-25801E8DF4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4361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 Foo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BB613C6-663D-7F41-AD46-3653A2999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A98C18-3CF3-8C44-8E7C-81674A7F1E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15651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Cloud-w Foot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806DA1B-28D9-944B-8727-940F8A8C64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0DE37-A4B9-2245-A1E3-DB646942B2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DBE5405-3D6A-F442-A23F-A693AC4ED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9424B7-61B0-EF41-A8C1-C8C6B06706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87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arm Red w Header &amp; Foo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C56E0B0-2AF0-404A-AF57-6EDD5EE4D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E1BAD61-05AD-7345-97CB-3DCCDB04F1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339087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589CEB-FCAA-0840-B206-16CA358C01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549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arm Red w Foo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C56E0B0-2AF0-404A-AF57-6EDD5EE4D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650F3D-D012-4F48-A65E-55C891B5AB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81304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eep Forest w Footer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76B7D36-32ED-4B4E-971E-D7FD3D71F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E198F-84D6-3546-9733-134DB6026B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27730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1/4, Red 3/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7;p25">
            <a:extLst>
              <a:ext uri="{FF2B5EF4-FFF2-40B4-BE49-F238E27FC236}">
                <a16:creationId xmlns:a16="http://schemas.microsoft.com/office/drawing/2014/main" id="{C3A876E8-2CB2-D148-BC7E-C97BE385038F}"/>
              </a:ext>
            </a:extLst>
          </p:cNvPr>
          <p:cNvSpPr/>
          <p:nvPr userDrawn="1"/>
        </p:nvSpPr>
        <p:spPr>
          <a:xfrm>
            <a:off x="3048000" y="0"/>
            <a:ext cx="9143900" cy="6874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773AAFA-CDCB-254C-AB03-2264AF77D0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926FF0-2757-A34E-8DCD-B7A5DC6094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607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ud 1/4, Dark Stone 3/4 with 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7;p25">
            <a:extLst>
              <a:ext uri="{FF2B5EF4-FFF2-40B4-BE49-F238E27FC236}">
                <a16:creationId xmlns:a16="http://schemas.microsoft.com/office/drawing/2014/main" id="{C3A876E8-2CB2-D148-BC7E-C97BE385038F}"/>
              </a:ext>
            </a:extLst>
          </p:cNvPr>
          <p:cNvSpPr/>
          <p:nvPr userDrawn="1"/>
        </p:nvSpPr>
        <p:spPr>
          <a:xfrm>
            <a:off x="3048000" y="-11612"/>
            <a:ext cx="9143900" cy="6874200"/>
          </a:xfrm>
          <a:prstGeom prst="rect">
            <a:avLst/>
          </a:prstGeom>
          <a:solidFill>
            <a:srgbClr val="3D3C3C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189AD1-C8FC-DA42-A906-8C8165358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A005C2-BA9E-1648-B1D4-D5AB98AFFD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0470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ud 1/4, Spring Green 3/4 with 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7;p25">
            <a:extLst>
              <a:ext uri="{FF2B5EF4-FFF2-40B4-BE49-F238E27FC236}">
                <a16:creationId xmlns:a16="http://schemas.microsoft.com/office/drawing/2014/main" id="{C3A876E8-2CB2-D148-BC7E-C97BE385038F}"/>
              </a:ext>
            </a:extLst>
          </p:cNvPr>
          <p:cNvSpPr/>
          <p:nvPr userDrawn="1"/>
        </p:nvSpPr>
        <p:spPr>
          <a:xfrm>
            <a:off x="3048000" y="-11612"/>
            <a:ext cx="9143900" cy="6874200"/>
          </a:xfrm>
          <a:prstGeom prst="rect">
            <a:avLst/>
          </a:prstGeom>
          <a:solidFill>
            <a:srgbClr val="4CDD84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189AD1-C8FC-DA42-A906-8C8165358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A009F3-F11A-1445-92B4-14CA2DE383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73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1/4, White 3/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7;p25">
            <a:extLst>
              <a:ext uri="{FF2B5EF4-FFF2-40B4-BE49-F238E27FC236}">
                <a16:creationId xmlns:a16="http://schemas.microsoft.com/office/drawing/2014/main" id="{C3A876E8-2CB2-D148-BC7E-C97BE385038F}"/>
              </a:ext>
            </a:extLst>
          </p:cNvPr>
          <p:cNvSpPr/>
          <p:nvPr userDrawn="1"/>
        </p:nvSpPr>
        <p:spPr>
          <a:xfrm>
            <a:off x="3048000" y="0"/>
            <a:ext cx="9143900" cy="68580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3D35AC5-55CC-E946-8741-7EC0EAA1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Arial" panose="020B0604020202020204" pitchFamily="34" charset="0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4415B2-536B-284F-8F41-D808BB0154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60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 page #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BB613C6-663D-7F41-AD46-3653A2999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502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DBE5405-3D6A-F442-A23F-A693AC4ED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9F01EC-5402-9A45-A5FD-B90BFF2880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4157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4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4C9C7A7A-3C96-7149-AC61-D61B519D6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3CD2F-834E-1A4B-B5D1-3A5995D037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373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2A8E9CF1-CA51-BE4E-B6E5-6852DD5DE3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C39A61-9FA4-1E44-A208-DAE1AF2FEA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3497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760" y="3017520"/>
            <a:ext cx="5867400" cy="23599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0255C1A-8C98-3045-A04D-F9D8B00E1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0C5FB1-1249-E24B-91AA-C4B58CB3D3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82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8600" y="3025140"/>
            <a:ext cx="5867400" cy="23621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CBD17F1-1E79-1B44-8A60-7E2CF4ABDA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110F02-DA94-E148-87C5-68309F33F597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r="59504"/>
          <a:stretch/>
        </p:blipFill>
        <p:spPr>
          <a:xfrm>
            <a:off x="7223861" y="0"/>
            <a:ext cx="496813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4E6B15-BFDC-7C41-B135-8F9AC0C969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073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760" y="3017520"/>
            <a:ext cx="5867400" cy="23599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0255C1A-8C98-3045-A04D-F9D8B00E1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6" name="Picture 5" descr="A picture containing dark&#10;&#10;Description automatically generated">
            <a:extLst>
              <a:ext uri="{FF2B5EF4-FFF2-40B4-BE49-F238E27FC236}">
                <a16:creationId xmlns:a16="http://schemas.microsoft.com/office/drawing/2014/main" id="{ED639A98-B7D1-7749-A783-475FFFBB45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1715" r="-11389"/>
          <a:stretch/>
        </p:blipFill>
        <p:spPr>
          <a:xfrm>
            <a:off x="7642822" y="0"/>
            <a:ext cx="6056243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98B4DB-7BA7-BB48-84F6-A7BB3A1A5D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584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760" y="3017520"/>
            <a:ext cx="5867400" cy="23599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0255C1A-8C98-3045-A04D-F9D8B00E1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668780-FA65-4444-9BCA-B12A9142C5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1453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760" y="3017520"/>
            <a:ext cx="5867400" cy="23599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0255C1A-8C98-3045-A04D-F9D8B00E1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A63032-407C-D94D-8FAA-FA8DB67A20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602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2">
    <p:bg>
      <p:bgPr>
        <a:solidFill>
          <a:srgbClr val="4CDD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BA051F55-DD70-AD45-9776-3723F17DB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01F1864E-4A1D-E640-AA2F-C5487E5EB3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77FAA3-7364-C344-922B-975B10311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10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4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8600" y="3025140"/>
            <a:ext cx="5867400" cy="23621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CBD17F1-1E79-1B44-8A60-7E2CF4ABDA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C9780E-D2E6-D84D-BDF3-7806F934F2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13194E-E81A-8647-99ED-C1813CD425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589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8600" y="3025140"/>
            <a:ext cx="5867400" cy="23621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CBD17F1-1E79-1B44-8A60-7E2CF4ABDA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C9780E-D2E6-D84D-BDF3-7806F934F2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B0640D-E89A-DA4A-AFEF-9FCA70DD56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573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Warm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BA1A07-99D9-3B4B-A9A3-00AA4EB93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7B951C-B2F3-E94C-AC3A-13262C8321E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C22C86-3B9C-2A46-B98A-63FC1E9FD9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A36901-49D2-5849-A92F-075CE073B7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361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Gre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37EA74C-DA8D-E649-936D-35DAC3DD06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Insert description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FAD0ECB-B0E1-4EDB-A882-B948106DF00E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B40DA44-98EC-4941-9A77-566EB2D21F3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E82BBA-E470-6D41-87FF-A004A4767D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560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BA1A07-99D9-3B4B-A9A3-00AA4EB93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7B951C-B2F3-E94C-AC3A-13262C8321E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C22C86-3B9C-2A46-B98A-63FC1E9FD9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55D513-6AFA-0343-9D8D-AA8A39C748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4599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BA1A07-99D9-3B4B-A9A3-00AA4EB93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7B951C-B2F3-E94C-AC3A-13262C8321E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C22C86-3B9C-2A46-B98A-63FC1E9FD9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ACE118-6140-6649-84F6-AC2864CCAF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2834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Chapter Divider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BA1A07-99D9-3B4B-A9A3-00AA4EB93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C7B951C-B2F3-E94C-AC3A-13262C8321E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C22C86-3B9C-2A46-B98A-63FC1E9FD9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7E98BC-8FDC-2B4E-8969-E9AF6969C2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1288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Cloud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CC754FC-6B1F-0448-97FB-2208D732A01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61330102-06AC-B845-BAE2-176412377C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558" y="6343599"/>
            <a:ext cx="730344" cy="23238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6BAC55-8C3C-4599-8C59-20D13886590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rgbClr val="3D3C3C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01581BA-ADBF-4A98-9C93-3741A861646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14815016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Blue">
    <p:bg>
      <p:bgPr>
        <a:solidFill>
          <a:srgbClr val="DDED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E5D5053D-7ADF-5D49-BBEB-9C125E5059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558" y="6343599"/>
            <a:ext cx="730344" cy="232383"/>
          </a:xfrm>
          <a:prstGeom prst="rect">
            <a:avLst/>
          </a:prstGeom>
        </p:spPr>
      </p:pic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4C11FB87-C14F-164F-AA85-F14D4AA343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Insert description here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BE8EF94-EB7B-AA48-95A2-30B1DAB6AC22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19885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CB874B7-E306-D146-93DB-034442038E2C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19885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rgbClr val="FF462D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2271908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Imag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23901EE6-A7CE-4A4F-862C-5742DA834FD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 AND SEND TO BACK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37EA74C-DA8D-E649-936D-35DAC3DD06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Insert description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FAD0ECB-B0E1-4EDB-A882-B948106DF00E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90012" y="224042"/>
            <a:ext cx="1223963" cy="900113"/>
          </a:xfrm>
          <a:prstGeom prst="rect">
            <a:avLst/>
          </a:prstGeom>
          <a:ln>
            <a:noFill/>
          </a:ln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solidFill>
                    <a:schemeClr val="bg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B40DA44-98EC-4941-9A77-566EB2D21F3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7C670D-23FC-2742-8604-DE8307ED1A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450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660AD13-7478-414E-8B91-22C3FCFEF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B98825AB-43C6-2848-BD92-EF1858E83C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E54B26-15AF-0B48-9A17-8DC2B8ECFF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57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arm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8A78571-3B6A-804A-9424-90782341222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9BB170-C560-6D47-BE04-7215B1F1BEDE}"/>
              </a:ext>
            </a:extLst>
          </p:cNvPr>
          <p:cNvPicPr>
            <a:picLocks/>
          </p:cNvPicPr>
          <p:nvPr userDrawn="1"/>
        </p:nvPicPr>
        <p:blipFill>
          <a:blip r:embed="rId2"/>
          <a:srcRect l="30404" r="30404"/>
          <a:stretch/>
        </p:blipFill>
        <p:spPr>
          <a:xfrm>
            <a:off x="7409137" y="-6536"/>
            <a:ext cx="4782863" cy="68645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A832E4-477C-E640-89EE-12B21A32F5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3827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pring Green">
    <p:bg>
      <p:bgPr>
        <a:solidFill>
          <a:srgbClr val="4CDD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318370-B4B9-460A-B95E-D130A6939B5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8B3CD2-0136-6B44-829E-D592EEC85708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r="22573"/>
          <a:stretch/>
        </p:blipFill>
        <p:spPr>
          <a:xfrm>
            <a:off x="7442522" y="0"/>
            <a:ext cx="4749478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A4F5F2-745E-EC46-9475-6B01CE4794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45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pruc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0733665-B5FA-4BFE-A8A0-860EAB727A95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0D3065-88F5-A848-BBAC-69B6628BB50F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-6015" r="47268"/>
          <a:stretch/>
        </p:blipFill>
        <p:spPr>
          <a:xfrm>
            <a:off x="8599989" y="0"/>
            <a:ext cx="3603585" cy="6860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965D76-7123-864B-8F8E-95FD5A755F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965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402DA3-C165-49D0-AFF1-BE1A3104A85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9D5A5D-83DB-7E4E-97E4-4AA2342CA2EC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-6015" r="53873"/>
          <a:stretch/>
        </p:blipFill>
        <p:spPr>
          <a:xfrm>
            <a:off x="8993529" y="0"/>
            <a:ext cx="3198472" cy="6860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C03450-5BF1-B742-87AE-7FD6FAA95B0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3831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318370-B4B9-460A-B95E-D130A6939B5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3B0E97-A173-E943-9624-F2C485803C51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r="22360"/>
          <a:stretch/>
        </p:blipFill>
        <p:spPr>
          <a:xfrm>
            <a:off x="7442194" y="0"/>
            <a:ext cx="4762506" cy="6860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6C755D-D349-5848-A2C0-5E052CC188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2007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pring Green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318370-B4B9-460A-B95E-D130A6939B5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2D8CA5-4238-AD4E-87C0-C2F89894E1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64809E-0E91-CF41-8D16-79B600A1EA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47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kye">
    <p:bg>
      <p:bgPr>
        <a:solidFill>
          <a:srgbClr val="E4F4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318370-B4B9-460A-B95E-D130A6939B5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90958" y="216958"/>
            <a:ext cx="5889702" cy="2441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6700" b="0" i="0">
                <a:ln w="12700">
                  <a:noFill/>
                </a:ln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2D8CA5-4238-AD4E-87C0-C2F89894E1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DD5929-D160-0742-8428-5987A21C662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9040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2E15C3-C2A6-DC48-80F6-132467E90B3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7449" y="1169900"/>
            <a:ext cx="1042290" cy="29719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01</a:t>
            </a:r>
          </a:p>
          <a:p>
            <a:pPr lvl="0"/>
            <a:r>
              <a:rPr lang="en-US" dirty="0"/>
              <a:t>02</a:t>
            </a:r>
          </a:p>
          <a:p>
            <a:pPr lvl="0"/>
            <a:r>
              <a:rPr lang="en-US" dirty="0"/>
              <a:t>03</a:t>
            </a:r>
          </a:p>
          <a:p>
            <a:pPr lvl="0"/>
            <a:r>
              <a:rPr lang="en-US" dirty="0"/>
              <a:t>04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351100-00A3-BB45-901F-81B0F8E8E0E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512849" y="1169899"/>
            <a:ext cx="7420028" cy="42225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noFill/>
                </a:ln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Chapter</a:t>
            </a:r>
          </a:p>
          <a:p>
            <a:pPr lvl="0"/>
            <a:r>
              <a:rPr lang="en-US" dirty="0"/>
              <a:t>Chapter</a:t>
            </a:r>
          </a:p>
          <a:p>
            <a:pPr lvl="0"/>
            <a:r>
              <a:rPr lang="en-US" dirty="0"/>
              <a:t>Chapter</a:t>
            </a:r>
          </a:p>
          <a:p>
            <a:pPr lvl="0"/>
            <a:r>
              <a:rPr lang="en-US" dirty="0"/>
              <a:t>Chapter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8451C69-4432-45D6-BB5C-72DFA0297B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339006"/>
            <a:ext cx="5410200" cy="39347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Agenda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526387-BF62-024B-A5EE-B0ADE852BC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299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A5CDD57-D1A6-D140-B3A1-649C3BED6AC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6250" y="1169900"/>
            <a:ext cx="1042290" cy="29719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solidFill>
                    <a:srgbClr val="3D3C3C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r>
              <a:rPr lang="en-US"/>
              <a:t>02</a:t>
            </a:r>
          </a:p>
          <a:p>
            <a:pPr lvl="0"/>
            <a:r>
              <a:rPr lang="en-US"/>
              <a:t>03</a:t>
            </a:r>
          </a:p>
          <a:p>
            <a:pPr lvl="0"/>
            <a:r>
              <a:rPr lang="en-US"/>
              <a:t>04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9B6D032-5AFE-C842-B1D6-D212C39ED60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514894" y="1169899"/>
            <a:ext cx="7420028" cy="42225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noFill/>
                </a:ln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2337892B-8722-4084-BE4B-618522AA50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339006"/>
            <a:ext cx="5410200" cy="39347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Agenda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660C54-0847-0D45-BAD7-194C395981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1589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">
    <p:bg>
      <p:bgPr>
        <a:solidFill>
          <a:srgbClr val="DDED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AEB9F49-EEFB-174B-A4D2-63CE4B73D3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6250" y="1169900"/>
            <a:ext cx="1042290" cy="29719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r>
              <a:rPr lang="en-US"/>
              <a:t>02</a:t>
            </a:r>
          </a:p>
          <a:p>
            <a:pPr lvl="0"/>
            <a:r>
              <a:rPr lang="en-US"/>
              <a:t>03</a:t>
            </a:r>
          </a:p>
          <a:p>
            <a:pPr lvl="0"/>
            <a:r>
              <a:rPr lang="en-US"/>
              <a:t>04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3606B28-53C4-C149-A5FD-DC39EC1569C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514894" y="1169899"/>
            <a:ext cx="7420028" cy="42225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4400" b="0" i="0">
                <a:ln w="12700">
                  <a:noFill/>
                </a:ln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  <a:p>
            <a:pPr lvl="0"/>
            <a:r>
              <a:rPr lang="en-US"/>
              <a:t>Chapter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C63CC257-99FA-4AE1-ADB7-A1565E4EDD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339006"/>
            <a:ext cx="5410200" cy="39347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Agenda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B0D10D-3E00-C04D-8878-28367D3BFE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003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Deep Forest">
    <p:bg>
      <p:bgPr>
        <a:solidFill>
          <a:srgbClr val="0423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660AD13-7478-414E-8B91-22C3FCFEF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B98825AB-43C6-2848-BD92-EF1858E83C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73FD53-EE17-9142-A553-C451CE0244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7931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ement - Half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EA1C768-0E11-014B-9CDB-56E0BDD0C8C4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620000" y="0"/>
            <a:ext cx="4557712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4BF465B-5495-3F48-8347-2AAEAF979E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7162" y="1528647"/>
            <a:ext cx="7019926" cy="3619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Quote or statement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3D2F460-B831-3F4D-B439-F9CC8036D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30B31AA-5271-7F45-90C7-D043A42015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1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4" name="Text Placeholder 57">
            <a:extLst>
              <a:ext uri="{FF2B5EF4-FFF2-40B4-BE49-F238E27FC236}">
                <a16:creationId xmlns:a16="http://schemas.microsoft.com/office/drawing/2014/main" id="{2DD52D0F-13FB-4843-AAA6-1D8F14BAD6D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2673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7E8B438-7CE9-134E-959E-C3EA01ABF8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919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ement Full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EA1C768-0E11-014B-9CDB-56E0BDD0C8C4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-12192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 AND SEND TO BACK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1667CA7-79BC-5E48-BDE0-776E99AFF11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7162" y="1528647"/>
            <a:ext cx="5069782" cy="3619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Quote or statement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639BBFD-7D67-0149-BBF4-BC38D780C7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9848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ement - Cloud - Vital K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4BF465B-5495-3F48-8347-2AAEAF979E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2590" y="153318"/>
            <a:ext cx="7019925" cy="46054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Quote or statement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2C577BF-4568-F048-96BF-528E254084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" r="47580" b="47410"/>
          <a:stretch/>
        </p:blipFill>
        <p:spPr>
          <a:xfrm>
            <a:off x="7643813" y="354709"/>
            <a:ext cx="2264275" cy="3074291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7D3F953-AAA5-7545-AE20-48383DE984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97DB1B-FE1E-E448-9143-FC5C6346E9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2944" t="37307"/>
          <a:stretch/>
        </p:blipFill>
        <p:spPr>
          <a:xfrm>
            <a:off x="9507255" y="2704605"/>
            <a:ext cx="2464580" cy="36648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ECE48B-9B46-D04F-BA0B-5BFB32DC631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8556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ment Spring Green - Vital 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3C1E6D-113A-9649-83C5-3795F2D118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7728" b="44362"/>
          <a:stretch/>
        </p:blipFill>
        <p:spPr>
          <a:xfrm>
            <a:off x="7648461" y="354710"/>
            <a:ext cx="2251002" cy="32425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157CC1-5343-204C-A4BE-4F94CF2C7D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347" t="42760"/>
          <a:stretch/>
        </p:blipFill>
        <p:spPr>
          <a:xfrm>
            <a:off x="9652958" y="3033687"/>
            <a:ext cx="2310441" cy="3335810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3097A11-4D17-2E43-A878-096101EDF80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8057" y="151679"/>
            <a:ext cx="7019925" cy="46054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Quote or statement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DDC77D9-FE3E-294B-A9F4-0AAD8E3DBB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5CB016-EF40-364C-B26F-51DAA5CDBFE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688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ment Spruce - Vital K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A1DCC84-DA1E-1F44-94A6-435D1A421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139" t="44975"/>
          <a:stretch/>
        </p:blipFill>
        <p:spPr>
          <a:xfrm>
            <a:off x="9515690" y="3161495"/>
            <a:ext cx="2456145" cy="32166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813B77-D11D-9F4C-B80E-BB2CEC44BA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8095" b="46156"/>
          <a:stretch/>
        </p:blipFill>
        <p:spPr>
          <a:xfrm>
            <a:off x="7643813" y="354710"/>
            <a:ext cx="2242059" cy="3147616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321FF5E-55C3-B24F-AE4E-C8C47F0B7A7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2590" y="145569"/>
            <a:ext cx="7019925" cy="46054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7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Quote or statement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4894447-9EDE-8844-9EA6-97492F983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C06540-4882-A246-9306-569BD1AECF5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3077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Statment - Warm Red -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D4395F-3F20-C24B-919A-8D414FBD263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096000" y="0"/>
            <a:ext cx="6096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321FF5E-55C3-B24F-AE4E-C8C47F0B7A7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1736" y="287072"/>
            <a:ext cx="5424477" cy="493193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Quote or statement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4894447-9EDE-8844-9EA6-97492F983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8F8E47-3D9A-0145-999F-44BC50A280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819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 Bio &amp; Headsho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14206-8F94-F74F-9E18-B76A2B17131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76600" y="1714500"/>
            <a:ext cx="8343900" cy="25527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44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quote here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138F432-5BED-3F4B-8ED4-8EEB958CBF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76600" y="4986748"/>
            <a:ext cx="2933698" cy="3286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Name Last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7A6693A-13CB-8F4A-906F-849570EEA7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8600" y="1714499"/>
            <a:ext cx="2590800" cy="25527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2B41FB8-9A6B-504A-99EB-068E8A2DF0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F34D7E2-E0D9-6E49-AB65-D1B0448849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4" name="Text Placeholder 57">
            <a:extLst>
              <a:ext uri="{FF2B5EF4-FFF2-40B4-BE49-F238E27FC236}">
                <a16:creationId xmlns:a16="http://schemas.microsoft.com/office/drawing/2014/main" id="{006231EF-8E10-424C-A594-67CA70BB17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38CECC-09B7-DB4F-BCDC-CC6AC91F76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1001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Body Text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EF6E0-637A-EC45-B311-C2F430F974E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228600" y="1321724"/>
            <a:ext cx="7011974" cy="4698076"/>
          </a:xfrm>
          <a:prstGeom prst="rect">
            <a:avLst/>
          </a:prstGeom>
        </p:spPr>
        <p:txBody>
          <a:bodyPr l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/>
              <a:t>Add body text here—Lorem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E56B890-508D-894E-9ED0-A18663506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4383610-D668-8544-B7D6-2F1AACA3E5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3125"/>
            <a:ext cx="73910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A0CA2C9B-4F75-0446-9529-6658799FB93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28600" y="712673"/>
            <a:ext cx="7391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7365A0-9F47-C148-8BCB-3995283AFA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0084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B9055CB-6CA5-2D49-B09E-1EA176EAB5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4040" y="1877234"/>
            <a:ext cx="8919959" cy="351981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rgbClr val="3D3C3C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solidFill>
                  <a:schemeClr val="tx2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2pPr>
            <a:lvl3pPr marL="914400" indent="0">
              <a:buNone/>
              <a:defRPr sz="1400">
                <a:solidFill>
                  <a:schemeClr val="tx2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3pPr>
            <a:lvl4pPr marL="1371600" indent="0">
              <a:buNone/>
              <a:defRPr sz="1200">
                <a:solidFill>
                  <a:schemeClr val="tx2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4pPr>
            <a:lvl5pPr marL="1828800" indent="0">
              <a:buNone/>
              <a:defRPr sz="1200">
                <a:solidFill>
                  <a:schemeClr val="tx2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Add body text here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0" y="1547793"/>
            <a:ext cx="8915400" cy="2690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  <a:endParaRPr lang="en-MX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F83831B-2B67-404C-B3E8-D5CB13190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8062FC2-ABE4-C34F-8AFD-7A1011E7D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6" name="Text Placeholder 57">
            <a:extLst>
              <a:ext uri="{FF2B5EF4-FFF2-40B4-BE49-F238E27FC236}">
                <a16:creationId xmlns:a16="http://schemas.microsoft.com/office/drawing/2014/main" id="{289E4EDC-BD74-4448-ADE2-7D000BA8CB7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5120DF-1460-2946-A6E2-B23CE328FA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667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332EC71-5381-9148-8B96-1690255441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8ABD51D-894D-544C-B7DD-8BE9E145D2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5542637F-F685-BC43-8125-94FB9084AD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73BBD54-FD2A-DC49-B88D-D4A899116E2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714500"/>
            <a:ext cx="5638800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AD8D1B-3F60-EC44-A487-7E5D890DA5D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714500"/>
            <a:ext cx="5638800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C3D1CF-597A-7645-BA0F-14D10D5B6C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34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Dark Stone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E210A-CC7B-864B-AC6F-C7E9E7BC7B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3657600"/>
            <a:ext cx="11734800" cy="26517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115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A87DD-957F-6E4C-87FA-7402322BD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660AD13-7478-414E-8B91-22C3FCFEF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828" y="6366302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B98825AB-43C6-2848-BD92-EF1858E83C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BB1827-0D3E-494C-9B85-A059D950B8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546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7773A52-E036-5040-83AA-48A07139B21E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213C8B34-2353-FD4D-9E71-B8BBEDA31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9C24D1B-EF41-5446-89DF-2CEC95D00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5720788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9" name="Text Placeholder 57">
            <a:extLst>
              <a:ext uri="{FF2B5EF4-FFF2-40B4-BE49-F238E27FC236}">
                <a16:creationId xmlns:a16="http://schemas.microsoft.com/office/drawing/2014/main" id="{952D4BB9-D82E-9642-B6B5-59FB16BBDC7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572109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00C743D-E04D-CF43-AEE0-46389738794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16134537-B4C0-FC49-AA11-C6E48C51A66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042315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042315"/>
                </a:solidFill>
              </a:defRPr>
            </a:lvl2pPr>
            <a:lvl3pPr>
              <a:buFontTx/>
              <a:buNone/>
              <a:defRPr sz="1600">
                <a:solidFill>
                  <a:srgbClr val="042315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042315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1561BC4-A245-EC44-997D-0CF1D47400E4}"/>
              </a:ext>
            </a:extLst>
          </p:cNvPr>
          <p:cNvSpPr txBox="1">
            <a:spLocks/>
          </p:cNvSpPr>
          <p:nvPr userDrawn="1"/>
        </p:nvSpPr>
        <p:spPr>
          <a:xfrm>
            <a:off x="6324600" y="293125"/>
            <a:ext cx="5720788" cy="28107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</a:lstStyle>
          <a:p>
            <a:r>
              <a:rPr lang="en-US" dirty="0">
                <a:solidFill>
                  <a:srgbClr val="042315"/>
                </a:solidFill>
              </a:rPr>
              <a:t>Add heading here</a:t>
            </a:r>
          </a:p>
        </p:txBody>
      </p:sp>
      <p:sp>
        <p:nvSpPr>
          <p:cNvPr id="10" name="Text Placeholder 57">
            <a:extLst>
              <a:ext uri="{FF2B5EF4-FFF2-40B4-BE49-F238E27FC236}">
                <a16:creationId xmlns:a16="http://schemas.microsoft.com/office/drawing/2014/main" id="{DA45B32F-A542-7546-9A2C-E0AC157A748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24601" y="712673"/>
            <a:ext cx="572109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B2E53FA-DC67-6143-A692-ED9CCDCEF8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20835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7773A52-E036-5040-83AA-48A07139B21E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09A0609-1D06-D04F-8D52-4E39B92852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D36F16E-3725-F848-BDDF-7907B81F7F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1" name="Text Placeholder 57">
            <a:extLst>
              <a:ext uri="{FF2B5EF4-FFF2-40B4-BE49-F238E27FC236}">
                <a16:creationId xmlns:a16="http://schemas.microsoft.com/office/drawing/2014/main" id="{96C633BB-2E79-974A-87F1-594562487DF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33B21BD-65B1-BA47-A141-F8C12A42C73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38F5560B-4933-DB43-8C17-077668E24EF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D9DDB47-8C4C-AE40-A5FE-E79C065FC7BB}"/>
              </a:ext>
            </a:extLst>
          </p:cNvPr>
          <p:cNvSpPr txBox="1">
            <a:spLocks/>
          </p:cNvSpPr>
          <p:nvPr userDrawn="1"/>
        </p:nvSpPr>
        <p:spPr>
          <a:xfrm>
            <a:off x="6324600" y="293125"/>
            <a:ext cx="5638801" cy="28107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1" name="Text Placeholder 57">
            <a:extLst>
              <a:ext uri="{FF2B5EF4-FFF2-40B4-BE49-F238E27FC236}">
                <a16:creationId xmlns:a16="http://schemas.microsoft.com/office/drawing/2014/main" id="{C39711F2-9070-F843-A056-A93C6BB0D39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24601" y="712673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D51408-71E7-2546-AC75-695F5AEE14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032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Colo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7773A52-E036-5040-83AA-48A07139B21E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580B8D3-16CF-6342-A5DF-3306CF5EC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A9CFCB20-60E1-4B4A-BF88-5B9612F4BE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037AC11C-34D5-1245-961A-397EAB59DFB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528763"/>
            <a:ext cx="5638800" cy="3652837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79627F6-2087-4E45-BE52-0BCE13073F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528763"/>
            <a:ext cx="5638800" cy="3652837"/>
          </a:xfrm>
        </p:spPr>
        <p:txBody>
          <a:bodyPr/>
          <a:lstStyle>
            <a:lvl1pPr marL="0" indent="0"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1pPr>
            <a:lvl2pPr marL="288925" indent="0"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3pPr>
            <a:lvl4pPr marL="741363" indent="0"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4pPr>
            <a:lvl5pPr marL="1042987" indent="0">
              <a:buClr>
                <a:schemeClr val="bg1"/>
              </a:buClr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090375F-B617-3A4D-9224-7C44FEE2387F}"/>
              </a:ext>
            </a:extLst>
          </p:cNvPr>
          <p:cNvSpPr txBox="1">
            <a:spLocks/>
          </p:cNvSpPr>
          <p:nvPr userDrawn="1"/>
        </p:nvSpPr>
        <p:spPr>
          <a:xfrm>
            <a:off x="6324600" y="293125"/>
            <a:ext cx="5638801" cy="28107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Add heading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2FA2D3-9937-4245-8A8F-659FB0E590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16854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Chart 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A460F7-C4DF-1649-A79C-B0036650A82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28600" y="4067939"/>
            <a:ext cx="4343164" cy="1951861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 marL="288925" indent="0">
              <a:buFontTx/>
              <a:buNone/>
              <a:defRPr sz="1600"/>
            </a:lvl2pPr>
            <a:lvl3pPr>
              <a:buFontTx/>
              <a:buNone/>
              <a:defRPr sz="1600"/>
            </a:lvl3pPr>
            <a:lvl4pPr marL="741363" indent="0">
              <a:buFontTx/>
              <a:buNone/>
              <a:defRPr sz="1600"/>
            </a:lvl4pPr>
            <a:lvl5pPr marL="1042987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773A52-E036-5040-83AA-48A07139B21E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3D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580B8D3-16CF-6342-A5DF-3306CF5EC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A9CFCB20-60E1-4B4A-BF88-5B9612F4BE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1" name="Text Placeholder 57">
            <a:extLst>
              <a:ext uri="{FF2B5EF4-FFF2-40B4-BE49-F238E27FC236}">
                <a16:creationId xmlns:a16="http://schemas.microsoft.com/office/drawing/2014/main" id="{A058DD17-2E23-BC40-A026-8858F9BE565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79913-9831-2C46-96EF-35A1AAFB6AE5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7620000" y="876300"/>
            <a:ext cx="3048000" cy="51435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chart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07A97B0-5987-F143-A781-7C143274D88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851418" y="5052128"/>
            <a:ext cx="1111981" cy="838200"/>
          </a:xfrm>
        </p:spPr>
        <p:txBody>
          <a:bodyPr/>
          <a:lstStyle>
            <a:lvl1pPr>
              <a:buClr>
                <a:schemeClr val="bg1"/>
              </a:buClr>
              <a:defRPr sz="10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0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D3BD8E0E-AB41-0A43-BD41-1C5E50C4C07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851418" y="4121544"/>
            <a:ext cx="1111981" cy="838200"/>
          </a:xfrm>
        </p:spPr>
        <p:txBody>
          <a:bodyPr/>
          <a:lstStyle>
            <a:lvl1pPr marL="0" indent="0">
              <a:buNone/>
              <a:defRPr sz="4800">
                <a:ln>
                  <a:solidFill>
                    <a:schemeClr val="bg1"/>
                  </a:solidFill>
                </a:ln>
                <a:noFill/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38294FF-6C72-6348-B6E1-F07A92D1C3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50247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3C9F2814-2A42-8747-86C6-18C297A79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32B6308-FC5C-7F40-92A6-CE736A7B7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35761AD7-5E66-4446-BAD2-3EC71AA2C75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21D09163-64E4-724E-BD9C-63AEC08EB9B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1714500"/>
            <a:ext cx="5638800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5181DA9B-DA3F-584E-A9F0-D45472FFF5A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714500"/>
            <a:ext cx="2590801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B7107E20-457F-884D-971B-B57AD13E53F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67205" y="1714500"/>
            <a:ext cx="2590801" cy="34671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600">
                <a:solidFill>
                  <a:srgbClr val="3D3C3C"/>
                </a:solidFill>
              </a:defRPr>
            </a:lvl2pPr>
            <a:lvl3pPr>
              <a:buFontTx/>
              <a:buNone/>
              <a:defRPr sz="16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6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99D7CD-B53E-624E-A433-5A01A11D1C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61728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156E150-B190-3242-B86B-86E5386A278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F348682-6A55-C64A-BC2C-2C6CBF7A8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1B9A1EF-98E6-D542-8F7E-64F6A1355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75790C25-05B8-484B-BC54-308B460F350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FF9C7AC-01C5-CE4C-9FA4-AFB13B116D0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3993" y="1714500"/>
            <a:ext cx="2590801" cy="3467100"/>
          </a:xfrm>
        </p:spPr>
        <p:txBody>
          <a:bodyPr/>
          <a:lstStyle>
            <a:lvl1pPr marL="0" indent="0"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C464372-9BD0-7640-8704-53BEE623297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76600" y="1714500"/>
            <a:ext cx="2590800" cy="34671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D1A82F-31C9-3A49-BAEF-9D68063AE1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37768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156E150-B190-3242-B86B-86E5386A278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220165" y="1335033"/>
            <a:ext cx="5647235" cy="17145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F348682-6A55-C64A-BC2C-2C6CBF7A8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1B9A1EF-98E6-D542-8F7E-64F6A1355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75790C25-05B8-484B-BC54-308B460F350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FF9C7AC-01C5-CE4C-9FA4-AFB13B116D0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3993" y="3234981"/>
            <a:ext cx="5633407" cy="1853076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 marL="288925" indent="0">
              <a:buFontTx/>
              <a:buNone/>
              <a:defRPr sz="1600"/>
            </a:lvl2pPr>
            <a:lvl3pPr>
              <a:buFontTx/>
              <a:buNone/>
              <a:defRPr sz="1600"/>
            </a:lvl3pPr>
            <a:lvl4pPr marL="741363" indent="0">
              <a:buFontTx/>
              <a:buNone/>
              <a:defRPr sz="1600"/>
            </a:lvl4pPr>
            <a:lvl5pPr marL="1042987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C464372-9BD0-7640-8704-53BEE623297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24599" y="3234981"/>
            <a:ext cx="5633407" cy="1853076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 marL="288925" indent="0">
              <a:buFontTx/>
              <a:buNone/>
              <a:defRPr sz="1600"/>
            </a:lvl2pPr>
            <a:lvl3pPr>
              <a:buFontTx/>
              <a:buNone/>
              <a:defRPr sz="1600"/>
            </a:lvl3pPr>
            <a:lvl4pPr marL="741363" indent="0">
              <a:buFontTx/>
              <a:buNone/>
              <a:defRPr sz="1600"/>
            </a:lvl4pPr>
            <a:lvl5pPr marL="1042987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B3291A2-618A-D34A-9F60-34F932C2116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337743" y="1335033"/>
            <a:ext cx="5647235" cy="17145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64F239B-FC19-6A44-81DB-18C9D7976C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28600" y="5522967"/>
            <a:ext cx="11743235" cy="496833"/>
          </a:xfrm>
          <a:prstGeom prst="rect">
            <a:avLst/>
          </a:prstGeom>
          <a:solidFill>
            <a:srgbClr val="042315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8143259-7705-1443-9A6F-DBEC48437FE7}"/>
              </a:ext>
            </a:extLst>
          </p:cNvPr>
          <p:cNvCxnSpPr/>
          <p:nvPr userDrawn="1"/>
        </p:nvCxnSpPr>
        <p:spPr>
          <a:xfrm>
            <a:off x="6096000" y="1238081"/>
            <a:ext cx="0" cy="4054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77CADEC-71F5-EC45-80FE-7365332CC3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6581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2 ro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156E150-B190-3242-B86B-86E5386A278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228600" y="1315983"/>
            <a:ext cx="2590800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F348682-6A55-C64A-BC2C-2C6CBF7A8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1B9A1EF-98E6-D542-8F7E-64F6A1355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75790C25-05B8-484B-BC54-308B460F350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FF9C7AC-01C5-CE4C-9FA4-AFB13B116D0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599" y="2435703"/>
            <a:ext cx="2590801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DC01341-B0DA-2B4C-8FC1-7155C4FC0C6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3278955" y="1315983"/>
            <a:ext cx="2583396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4CD4AD7-AC38-1542-A051-1F97CBFCDCA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278954" y="2435703"/>
            <a:ext cx="2583397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C548CB3D-9B84-574E-885C-FE1F744C417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329651" y="1315983"/>
            <a:ext cx="2585749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B5EA021-0173-634F-911F-DF1E746534B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329651" y="2435703"/>
            <a:ext cx="2585750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F7943D42-7EE2-DA40-A1D9-F914DDD8C888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9372258" y="1315983"/>
            <a:ext cx="2591142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1617F172-2F05-B94E-AFAD-9E8E6F40C79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372257" y="2435703"/>
            <a:ext cx="2591143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8C751FB4-3F20-2440-92C9-11D2CD59D1A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28600" y="3864974"/>
            <a:ext cx="2590800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FAFA1B85-AF0B-F645-9CA3-C6128E1E72A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28599" y="4984694"/>
            <a:ext cx="2590801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FFEE3A9A-63B7-D948-8DBF-2356457C28C5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3278955" y="3864974"/>
            <a:ext cx="2583396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8DF2BD0E-BE39-5A4C-829F-A44F7C5CDFC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278954" y="4984694"/>
            <a:ext cx="2583397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469C8122-40A6-AC4F-B228-B46DF4AA4968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6329651" y="3864974"/>
            <a:ext cx="2585749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9C07F3FD-607C-5645-B83E-9BA9ABD7D3D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329651" y="4984694"/>
            <a:ext cx="2585750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sp>
        <p:nvSpPr>
          <p:cNvPr id="30" name="Picture Placeholder 7">
            <a:extLst>
              <a:ext uri="{FF2B5EF4-FFF2-40B4-BE49-F238E27FC236}">
                <a16:creationId xmlns:a16="http://schemas.microsoft.com/office/drawing/2014/main" id="{C55632ED-F088-FF49-851A-25B32D353EFC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9372258" y="3864974"/>
            <a:ext cx="2591142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16C54EE8-524C-A143-B9F3-2572B4B4436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372257" y="4984694"/>
            <a:ext cx="2591143" cy="799278"/>
          </a:xfr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3D3C3C"/>
                </a:solidFill>
              </a:defRPr>
            </a:lvl1pPr>
            <a:lvl2pPr marL="288925" indent="0">
              <a:buFontTx/>
              <a:buNone/>
              <a:defRPr sz="1200">
                <a:solidFill>
                  <a:srgbClr val="3D3C3C"/>
                </a:solidFill>
              </a:defRPr>
            </a:lvl2pPr>
            <a:lvl3pPr>
              <a:buFontTx/>
              <a:buNone/>
              <a:defRPr sz="1200">
                <a:solidFill>
                  <a:srgbClr val="3D3C3C"/>
                </a:solidFill>
              </a:defRPr>
            </a:lvl3pPr>
            <a:lvl4pPr marL="741363" indent="0">
              <a:buFontTx/>
              <a:buNone/>
              <a:defRPr sz="1200">
                <a:solidFill>
                  <a:srgbClr val="3D3C3C"/>
                </a:solidFill>
              </a:defRPr>
            </a:lvl4pPr>
            <a:lvl5pPr marL="1042987" indent="0">
              <a:buFontTx/>
              <a:buNone/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345D4AF-DC33-D546-9BF7-A52AB8B716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11316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3 Row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156E150-B190-3242-B86B-86E5386A278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228600" y="1561995"/>
            <a:ext cx="912720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F348682-6A55-C64A-BC2C-2C6CBF7A8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1B9A1EF-98E6-D542-8F7E-64F6A1355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75790C25-05B8-484B-BC54-308B460F350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FF9C7AC-01C5-CE4C-9FA4-AFB13B116D0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13472" y="1564581"/>
            <a:ext cx="2599236" cy="87371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DC01341-B0DA-2B4C-8FC1-7155C4FC0C6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572000" y="1562100"/>
            <a:ext cx="912720" cy="876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4CD4AD7-AC38-1542-A051-1F97CBFCDCA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556872" y="1564686"/>
            <a:ext cx="2599236" cy="87371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8C751FB4-3F20-2440-92C9-11D2CD59D1A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28600" y="3273909"/>
            <a:ext cx="912720" cy="8406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FAFA1B85-AF0B-F645-9CA3-C6128E1E72A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213472" y="3276496"/>
            <a:ext cx="2599236" cy="83820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FFEE3A9A-63B7-D948-8DBF-2356457C28C5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4572000" y="3274014"/>
            <a:ext cx="912720" cy="8406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8DF2BD0E-BE39-5A4C-829F-A44F7C5CDFC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556872" y="3276601"/>
            <a:ext cx="2599236" cy="83820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F0203FBC-FB8C-F94A-A317-F50AD9F7409B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228600" y="5029881"/>
            <a:ext cx="912720" cy="8406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C7D9D11-353D-9048-9564-37A684BF680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213472" y="5032468"/>
            <a:ext cx="2599236" cy="83820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Picture Placeholder 7">
            <a:extLst>
              <a:ext uri="{FF2B5EF4-FFF2-40B4-BE49-F238E27FC236}">
                <a16:creationId xmlns:a16="http://schemas.microsoft.com/office/drawing/2014/main" id="{B2EA5CB2-F295-E346-9340-B2E11080602C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4572000" y="5029986"/>
            <a:ext cx="912720" cy="8406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6765B797-6F7F-7345-80FA-1A94CA24E699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5556872" y="5032573"/>
            <a:ext cx="2599236" cy="83820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46CE4F6-B74D-264F-87B7-F0BCA4557E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66530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mpariso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0" y="1386530"/>
            <a:ext cx="4343164" cy="538259"/>
          </a:xfrm>
          <a:prstGeom prst="rect">
            <a:avLst/>
          </a:prstGeom>
          <a:solidFill>
            <a:srgbClr val="FF462D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20A87D-75BD-0849-874F-766E1D7B28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620000" y="1386530"/>
            <a:ext cx="4343163" cy="538259"/>
          </a:xfrm>
          <a:prstGeom prst="rect">
            <a:avLst/>
          </a:prstGeom>
          <a:solidFill>
            <a:srgbClr val="3D3C3C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6FB95D9-514F-4248-8F2E-F0EA7D69F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27834FD-1748-9940-9248-BE341AABE1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D81B1FA-9FB8-7F4F-985E-2DCB4E4A2B2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8600" y="712673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78012-C8AC-8944-9C8F-566AE38AAA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28600" y="2233612"/>
            <a:ext cx="4343400" cy="3786187"/>
          </a:xfrm>
        </p:spPr>
        <p:txBody>
          <a:bodyPr/>
          <a:lstStyle>
            <a:lvl1pPr>
              <a:defRPr>
                <a:solidFill>
                  <a:srgbClr val="3D3C3C"/>
                </a:solidFill>
              </a:defRPr>
            </a:lvl1pPr>
            <a:lvl2pPr>
              <a:defRPr>
                <a:solidFill>
                  <a:srgbClr val="3D3C3C"/>
                </a:solidFill>
              </a:defRPr>
            </a:lvl2pPr>
            <a:lvl3pPr marL="800100" indent="-285750">
              <a:defRPr lang="en-US" sz="14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>
                <a:solidFill>
                  <a:srgbClr val="3D3C3C"/>
                </a:solidFill>
              </a:defRPr>
            </a:lvl4pPr>
            <a:lvl5pPr>
              <a:defRPr>
                <a:solidFill>
                  <a:srgbClr val="3D3C3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278F8ADB-2953-A64A-97B3-AB59AE4A7D2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632813" y="2233613"/>
            <a:ext cx="4330350" cy="3786186"/>
          </a:xfrm>
        </p:spPr>
        <p:txBody>
          <a:bodyPr/>
          <a:lstStyle>
            <a:lvl1pPr>
              <a:defRPr>
                <a:solidFill>
                  <a:srgbClr val="3D3C3C"/>
                </a:solidFill>
              </a:defRPr>
            </a:lvl1pPr>
            <a:lvl2pPr>
              <a:defRPr>
                <a:solidFill>
                  <a:srgbClr val="3D3C3C"/>
                </a:solidFill>
              </a:defRPr>
            </a:lvl2pPr>
            <a:lvl3pPr marL="742950" indent="-228600">
              <a:buFont typeface="Courier New" panose="02070309020205020404" pitchFamily="49" charset="0"/>
              <a:buChar char="o"/>
              <a:tabLst/>
              <a:defRPr>
                <a:solidFill>
                  <a:srgbClr val="3D3C3C"/>
                </a:solidFill>
              </a:defRPr>
            </a:lvl3pPr>
            <a:lvl4pPr>
              <a:defRPr>
                <a:solidFill>
                  <a:srgbClr val="3D3C3C"/>
                </a:solidFill>
              </a:defRPr>
            </a:lvl4pPr>
            <a:lvl5pPr>
              <a:defRPr>
                <a:solidFill>
                  <a:srgbClr val="3D3C3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8D096CDA-242D-D948-869B-FB5A126D191B}"/>
              </a:ext>
            </a:extLst>
          </p:cNvPr>
          <p:cNvSpPr/>
          <p:nvPr userDrawn="1"/>
        </p:nvSpPr>
        <p:spPr>
          <a:xfrm>
            <a:off x="5440545" y="1337404"/>
            <a:ext cx="1310910" cy="64932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E36402-50AB-EF47-8908-E5B41D3F2F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13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4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1A4964-738C-AD42-9CB9-A65FDF17C7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1596171"/>
            <a:ext cx="5862320" cy="255269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C974797-F8F6-2E47-988B-FF5AFC751F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80A485-3231-0F43-86FC-1F3036CE01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974" y="5151120"/>
            <a:ext cx="5638313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6370AA-E1A6-6D43-8193-53FA758A62F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4687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0766" y="1214132"/>
            <a:ext cx="3045303" cy="866870"/>
          </a:xfrm>
          <a:prstGeom prst="rect">
            <a:avLst/>
          </a:prstGeom>
          <a:solidFill>
            <a:srgbClr val="FF462D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907C453-C89F-D54F-BE99-D59C25A87C4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66599" y="1214132"/>
            <a:ext cx="3045303" cy="866870"/>
          </a:xfrm>
          <a:prstGeom prst="rect">
            <a:avLst/>
          </a:prstGeom>
          <a:solidFill>
            <a:srgbClr val="9E9287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20A87D-75BD-0849-874F-766E1D7B28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367839" y="1214132"/>
            <a:ext cx="3045303" cy="866870"/>
          </a:xfrm>
          <a:prstGeom prst="rect">
            <a:avLst/>
          </a:prstGeom>
          <a:solidFill>
            <a:srgbClr val="3D3C3C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6FB95D9-514F-4248-8F2E-F0EA7D69F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27834FD-1748-9940-9248-BE341AABE1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D81B1FA-9FB8-7F4F-985E-2DCB4E4A2B2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199A1D2F-33C9-CD40-984C-B95180E55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6159" y="2081003"/>
            <a:ext cx="3045304" cy="3100598"/>
          </a:xfrm>
          <a:solidFill>
            <a:srgbClr val="F2F1EE"/>
          </a:solidFill>
        </p:spPr>
        <p:txBody>
          <a:bodyPr lIns="91440" tIns="91440" rIns="91440" bIns="9144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195B17-BEAC-A04A-987B-6D8C69F7C7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566603" y="2081003"/>
            <a:ext cx="3045304" cy="3100598"/>
          </a:xfrm>
          <a:solidFill>
            <a:srgbClr val="F2F1EE"/>
          </a:solidFill>
        </p:spPr>
        <p:txBody>
          <a:bodyPr lIns="91440" tIns="91440" rIns="91440" bIns="9144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E5CE829-47CB-684E-8FA1-9EF59A28088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370537" y="2081003"/>
            <a:ext cx="3045304" cy="3100598"/>
          </a:xfrm>
          <a:solidFill>
            <a:srgbClr val="F2F1EE"/>
          </a:solidFill>
        </p:spPr>
        <p:txBody>
          <a:bodyPr lIns="91440" tIns="91440" rIns="91440" bIns="9144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F2351650-0AF5-7B41-8717-C63444B9D1E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0767" y="5530474"/>
            <a:ext cx="10642376" cy="489326"/>
          </a:xfrm>
          <a:prstGeom prst="rect">
            <a:avLst/>
          </a:prstGeom>
          <a:solidFill>
            <a:srgbClr val="042315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F290096-5724-3C4E-804A-4E0854B5D9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45732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82241" y="1714500"/>
            <a:ext cx="2593494" cy="876300"/>
          </a:xfrm>
          <a:prstGeom prst="rect">
            <a:avLst/>
          </a:prstGeom>
          <a:solidFill>
            <a:srgbClr val="FF462D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907C453-C89F-D54F-BE99-D59C25A87C4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35630" y="1714500"/>
            <a:ext cx="2579770" cy="876300"/>
          </a:xfrm>
          <a:prstGeom prst="rect">
            <a:avLst/>
          </a:prstGeom>
          <a:solidFill>
            <a:srgbClr val="9E9287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20A87D-75BD-0849-874F-766E1D7B28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375295" y="1714500"/>
            <a:ext cx="2593841" cy="876300"/>
          </a:xfrm>
          <a:prstGeom prst="rect">
            <a:avLst/>
          </a:prstGeom>
          <a:solidFill>
            <a:srgbClr val="3D3C3C"/>
          </a:solidFill>
        </p:spPr>
        <p:txBody>
          <a:bodyPr lIns="91440" tIns="91440" rIns="91440" bIns="91440" anchor="ctr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bg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6FB95D9-514F-4248-8F2E-F0EA7D69F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27834FD-1748-9940-9248-BE341AABE1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D81B1FA-9FB8-7F4F-985E-2DCB4E4A2B2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8600" y="712673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199A1D2F-33C9-CD40-984C-B95180E55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87634" y="2715236"/>
            <a:ext cx="2579766" cy="3304564"/>
          </a:xfrm>
          <a:noFill/>
        </p:spPr>
        <p:txBody>
          <a:bodyPr lIns="0" tIns="0" rIns="0" bIns="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195B17-BEAC-A04A-987B-6D8C69F7C7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35633" y="2715236"/>
            <a:ext cx="2574127" cy="3304564"/>
          </a:xfrm>
          <a:noFill/>
        </p:spPr>
        <p:txBody>
          <a:bodyPr lIns="0" tIns="0" rIns="0" bIns="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E5CE829-47CB-684E-8FA1-9EF59A28088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377993" y="2715236"/>
            <a:ext cx="2593842" cy="3304564"/>
          </a:xfrm>
          <a:noFill/>
        </p:spPr>
        <p:txBody>
          <a:bodyPr lIns="0" tIns="0" rIns="0" bIns="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CCFC44E-C6B5-0540-A29E-F342F4B86B7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39631" y="1714500"/>
            <a:ext cx="2579770" cy="4305300"/>
          </a:xfrm>
          <a:noFill/>
        </p:spPr>
        <p:txBody>
          <a:bodyPr lIns="0" tIns="0" rIns="0" bIns="0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B2F6B0D-867D-CF48-BCDC-6861ED52B4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507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EF1E4B41-BB92-7648-895C-DEDFFB103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1" y="1547954"/>
            <a:ext cx="2590800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 here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907C453-C89F-D54F-BE99-D59C25A87C4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76597" y="1547954"/>
            <a:ext cx="2590800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20A87D-75BD-0849-874F-766E1D7B28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4599" y="1547954"/>
            <a:ext cx="2590800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 here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5B1A441-818E-2042-B9D2-1725279087F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2601" y="1547954"/>
            <a:ext cx="2590800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rgbClr val="FF462D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6FB95D9-514F-4248-8F2E-F0EA7D69F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27834FD-1748-9940-9248-BE341AABE1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D81B1FA-9FB8-7F4F-985E-2DCB4E4A2B2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199A1D2F-33C9-CD40-984C-B95180E55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3993" y="1933365"/>
            <a:ext cx="2590801" cy="324823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195B17-BEAC-A04A-987B-6D8C69F7C7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76600" y="1933365"/>
            <a:ext cx="2590801" cy="324823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E5CE829-47CB-684E-8FA1-9EF59A28088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27296" y="1933365"/>
            <a:ext cx="2590801" cy="324823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72440BF4-40CE-3A4D-91C2-BCCF11E0F88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369903" y="1933365"/>
            <a:ext cx="2590801" cy="324823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3F6E7C3-9692-204C-A04A-422E675B05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71962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section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CCFAC936-D591-9543-BA96-1E3C3173F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1557103"/>
            <a:ext cx="2590800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6FEF210-22BD-C34B-8F6C-AE26E7B825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73893" y="1542911"/>
            <a:ext cx="2592391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19009CE-AFDE-EE4A-A955-7307350C769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372599" y="1549321"/>
            <a:ext cx="2592391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F74593B-DD8B-A549-B7F6-CA6CE7B4CA8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0709" y="1542911"/>
            <a:ext cx="2592391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AC9B3920-F627-8D4A-8EC7-F7F15F5934F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28600" y="3719237"/>
            <a:ext cx="2590800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2" name="Text Placeholder 13">
            <a:extLst>
              <a:ext uri="{FF2B5EF4-FFF2-40B4-BE49-F238E27FC236}">
                <a16:creationId xmlns:a16="http://schemas.microsoft.com/office/drawing/2014/main" id="{BDB30F7E-C25C-F643-8457-966A4E9EA43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73893" y="3705045"/>
            <a:ext cx="2592391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4" name="Text Placeholder 13">
            <a:extLst>
              <a:ext uri="{FF2B5EF4-FFF2-40B4-BE49-F238E27FC236}">
                <a16:creationId xmlns:a16="http://schemas.microsoft.com/office/drawing/2014/main" id="{7C39C1A6-7460-C14B-83D4-33C9C6C4BE9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372599" y="3711455"/>
            <a:ext cx="2592391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6" name="Text Placeholder 13">
            <a:extLst>
              <a:ext uri="{FF2B5EF4-FFF2-40B4-BE49-F238E27FC236}">
                <a16:creationId xmlns:a16="http://schemas.microsoft.com/office/drawing/2014/main" id="{C34D65A6-934C-D74C-BB66-6AF877EEE44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320709" y="3705045"/>
            <a:ext cx="2592391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7DEA0471-411E-9E4D-9433-E993E317E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F5D09593-59D3-F446-AE5D-E987B7AF6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1" name="Text Placeholder 57">
            <a:extLst>
              <a:ext uri="{FF2B5EF4-FFF2-40B4-BE49-F238E27FC236}">
                <a16:creationId xmlns:a16="http://schemas.microsoft.com/office/drawing/2014/main" id="{4F529D1E-5228-F047-BF88-AAC5A30A850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EB7D0-7AE4-AA48-93F7-193A1229D2F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228600" y="1898033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BCB215A-5B20-0743-94E0-557154D24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287390" y="1898033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A6D80D71-9424-2F44-B162-5999A7873A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329995" y="1898033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4CC2B804-C5D8-5A48-81B7-5713C7B60E2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80692" y="1898033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DF379A3-1D0F-1E45-8702-288974609B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228600" y="4050515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D971439-FB54-6C49-B07B-45920EDEFC8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4050515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8342C412-BD69-3649-A5ED-2A84EE7FAB3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329995" y="4050515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A6C4C6A1-C28C-3C49-87BE-83DCC38A488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380692" y="4050515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17D3C4A-8655-C742-969F-3A260036AC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1502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CCFAC936-D591-9543-BA96-1E3C3173F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30598" y="1557103"/>
            <a:ext cx="3032115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6FEF210-22BD-C34B-8F6C-AE26E7B825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3401" y="1542911"/>
            <a:ext cx="3049872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F74593B-DD8B-A549-B7F6-CA6CE7B4CA8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30608" y="5015406"/>
            <a:ext cx="3033977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AC9B3920-F627-8D4A-8EC7-F7F15F5934F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30598" y="3274175"/>
            <a:ext cx="3032115" cy="18567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2" name="Text Placeholder 13">
            <a:extLst>
              <a:ext uri="{FF2B5EF4-FFF2-40B4-BE49-F238E27FC236}">
                <a16:creationId xmlns:a16="http://schemas.microsoft.com/office/drawing/2014/main" id="{BDB30F7E-C25C-F643-8457-966A4E9EA43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613401" y="3259983"/>
            <a:ext cx="3049872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46" name="Text Placeholder 13">
            <a:extLst>
              <a:ext uri="{FF2B5EF4-FFF2-40B4-BE49-F238E27FC236}">
                <a16:creationId xmlns:a16="http://schemas.microsoft.com/office/drawing/2014/main" id="{C34D65A6-934C-D74C-BB66-6AF877EEE44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613401" y="5015406"/>
            <a:ext cx="3049872" cy="20796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7DEA0471-411E-9E4D-9433-E993E317E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F5D09593-59D3-F446-AE5D-E987B7AF6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1" name="Text Placeholder 57">
            <a:extLst>
              <a:ext uri="{FF2B5EF4-FFF2-40B4-BE49-F238E27FC236}">
                <a16:creationId xmlns:a16="http://schemas.microsoft.com/office/drawing/2014/main" id="{4F529D1E-5228-F047-BF88-AAC5A30A850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EB7D0-7AE4-AA48-93F7-193A1229D2F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530598" y="1898033"/>
            <a:ext cx="3032115" cy="113108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BCB215A-5B20-0743-94E0-557154D24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613401" y="1898033"/>
            <a:ext cx="3048000" cy="113108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 smtClean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A6D80D71-9424-2F44-B162-5999A7873A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0598" y="5370528"/>
            <a:ext cx="3032115" cy="1154224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DF379A3-1D0F-1E45-8702-288974609B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30598" y="3605453"/>
            <a:ext cx="3032115" cy="113108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D971439-FB54-6C49-B07B-45920EDEFC8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613401" y="3605453"/>
            <a:ext cx="3048000" cy="113108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8342C412-BD69-3649-A5ED-2A84EE7FAB3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613401" y="5360876"/>
            <a:ext cx="3048000" cy="1154224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038B1A7-E95E-3C4D-8B65-1DC93655092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63349" y="1530058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D7FBA33F-457B-9A44-B7DB-E88B05396B3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63349" y="3261753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3EACCA0E-54DF-5545-8611-264EC0B9B273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63349" y="5001541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4DB0FA13-C54A-684F-944E-EAE89AF8521F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856651" y="1530058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2A9471F6-7209-B74C-93EE-ADE8EE5C3E2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856651" y="3261753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D290A8D4-25E0-2A4A-A5BB-4F9AC29D1EC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856651" y="5001541"/>
            <a:ext cx="670445" cy="4416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3600" b="1" i="0">
                <a:ln>
                  <a:solidFill>
                    <a:schemeClr val="accent1"/>
                  </a:solidFill>
                </a:ln>
                <a:noFill/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3AF76D8E-F53F-CD47-B4F4-569C71C7B6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208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 List Spring Gre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D48C5E5-34ED-B246-8FE3-9A0EB5DFCD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4207"/>
            <a:ext cx="5409901" cy="19839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3EEF68C-1B1A-8646-8CCC-05086C1076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CCE7C15-0676-9343-AA28-66396C7379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17"/>
            <a:ext cx="5404508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5" name="Text Placeholder 57">
            <a:extLst>
              <a:ext uri="{FF2B5EF4-FFF2-40B4-BE49-F238E27FC236}">
                <a16:creationId xmlns:a16="http://schemas.microsoft.com/office/drawing/2014/main" id="{542C4BC2-AF38-2F4B-B584-42E2EC3A8B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28600" y="712673"/>
            <a:ext cx="54048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2BD0F517-AEAE-094F-9FEF-07077F5692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3993" y="3621085"/>
            <a:ext cx="5404508" cy="2398715"/>
          </a:xfrm>
        </p:spPr>
        <p:txBody>
          <a:bodyPr/>
          <a:lstStyle>
            <a:lvl1pPr>
              <a:defRPr sz="1600">
                <a:solidFill>
                  <a:srgbClr val="042315"/>
                </a:solidFill>
              </a:defRPr>
            </a:lvl1pPr>
            <a:lvl2pPr>
              <a:defRPr sz="1600">
                <a:solidFill>
                  <a:srgbClr val="042315"/>
                </a:solidFill>
              </a:defRPr>
            </a:lvl2pPr>
            <a:lvl3pPr marL="742950" indent="-228600">
              <a:buFont typeface="Courier New" panose="02070309020205020404" pitchFamily="49" charset="0"/>
              <a:buChar char="o"/>
              <a:tabLst/>
              <a:defRPr sz="1600">
                <a:solidFill>
                  <a:srgbClr val="042315"/>
                </a:solidFill>
              </a:defRPr>
            </a:lvl3pPr>
            <a:lvl4pPr>
              <a:defRPr sz="1600">
                <a:solidFill>
                  <a:srgbClr val="042315"/>
                </a:solidFill>
              </a:defRPr>
            </a:lvl4pPr>
            <a:lvl5pPr>
              <a:defRPr sz="16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47EE8B-FB39-CA44-9F1C-F53DCA59A4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478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470976-FFAD-FF4D-88C0-372D1E35504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506526"/>
            <a:ext cx="456362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16F41D2-B2DC-6149-9C04-C0436A0B5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655115"/>
            <a:ext cx="5410200" cy="35264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0AAAA15-AAFD-3441-81B3-29C7FC7F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3E462E2-8F77-744A-9EA3-B06C21622F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5CB77C58-1442-CD4F-B09A-E4C3C0A4BF3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D0323FFB-0571-EE48-AB6D-FD97A544B1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096000" y="1683598"/>
            <a:ext cx="5867400" cy="3498002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42950" indent="-228600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90E587-DF5B-244B-84C0-EFFC32D3E7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8392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3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9BF4555-FDB8-1741-8569-DDC432C60ECC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228600" y="342900"/>
            <a:ext cx="5638800" cy="33909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B809A16B-1C7C-2047-87C8-57441110C2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4103402"/>
            <a:ext cx="5638800" cy="138299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dolor.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96910279-9442-8E4A-A6CD-DB04454EB18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324600" y="342900"/>
            <a:ext cx="2590800" cy="33909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F60A5AE-250D-4E49-B021-1C521BCDC5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B66687D-5BC4-3E4E-A68A-2BDE83E23A85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9367205" y="342900"/>
            <a:ext cx="2590800" cy="33909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8521467-5A4D-DC4C-8410-4F4BA6EC8F2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329995" y="4103402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BCD9262-AFB5-7745-9C49-6EED75D3C68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380692" y="4103402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3F5097-95F7-ED48-B528-B37D55E28B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282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A4E6BBF2-7781-E343-B49D-D33BA3D3968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096000" y="0"/>
            <a:ext cx="6098650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A3519CA-86F6-E148-960A-96BA7CBB5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BBF34B6-3693-EF41-9961-F50D8ABFD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077D9E05-0750-E841-960C-4644D2EF082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77FBE84-FF3D-CA4E-A263-492C77082FE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600" y="1522864"/>
            <a:ext cx="5638800" cy="3658735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54063" indent="-239713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494AE8-DD6E-774D-BBAC-B9282E1F8B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23577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lumn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A4E6BBF2-7781-E343-B49D-D33BA3D3968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096000" y="0"/>
            <a:ext cx="6098650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A3519CA-86F6-E148-960A-96BA7CBB5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BBF34B6-3693-EF41-9961-F50D8ABFD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34316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077D9E05-0750-E841-960C-4644D2EF082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77FBE84-FF3D-CA4E-A263-492C77082FE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600" y="1522864"/>
            <a:ext cx="2590800" cy="3658735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54063" indent="-239713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5B3D50F-8A60-FE4D-B79F-87494D7256E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76600" y="1522864"/>
            <a:ext cx="2590800" cy="3658735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54063" indent="-239713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8FEEED-BF6B-4044-A2B9-BC9524FE9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2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1A4964-738C-AD42-9CB9-A65FDF17C7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2528"/>
          <a:stretch/>
        </p:blipFill>
        <p:spPr>
          <a:xfrm>
            <a:off x="6240464" y="0"/>
            <a:ext cx="5951536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1596171"/>
            <a:ext cx="5638313" cy="255269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C974797-F8F6-2E47-988B-FF5AFC751F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8"/>
            <a:ext cx="2585720" cy="19457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80A485-3231-0F43-86FC-1F3036CE01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975" y="5151120"/>
            <a:ext cx="5632426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7CE40E-1CA7-D74E-A650-0623446B106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55" y="100797"/>
            <a:ext cx="2066372" cy="95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109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5/8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57A07E-BDA3-564B-83D2-65A079B34E0F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572000" y="0"/>
            <a:ext cx="7620001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12B99E8-4214-D34A-9777-9881FE3AA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9C5ED5A-85E8-1949-97FD-5763222807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3125"/>
            <a:ext cx="4135057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76AFAA7E-B539-7E4A-83D2-34621A7B4E0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2673"/>
            <a:ext cx="4135281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BC99E50-AF54-4A43-BD6F-CE5EA52E5AB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600" y="1527048"/>
            <a:ext cx="4135055" cy="4113767"/>
          </a:xfrm>
        </p:spPr>
        <p:txBody>
          <a:bodyPr/>
          <a:lstStyle>
            <a:lvl1pPr>
              <a:defRPr sz="1400">
                <a:solidFill>
                  <a:srgbClr val="3D3C3C"/>
                </a:solidFill>
              </a:defRPr>
            </a:lvl1pPr>
            <a:lvl2pPr>
              <a:defRPr sz="1400">
                <a:solidFill>
                  <a:srgbClr val="3D3C3C"/>
                </a:solidFill>
              </a:defRPr>
            </a:lvl2pPr>
            <a:lvl3pPr marL="754063" indent="-227013">
              <a:buFont typeface="Courier New" panose="02070309020205020404" pitchFamily="49" charset="0"/>
              <a:buChar char="o"/>
              <a:tabLst/>
              <a:defRPr sz="1400">
                <a:solidFill>
                  <a:srgbClr val="3D3C3C"/>
                </a:solidFill>
              </a:defRPr>
            </a:lvl3pPr>
            <a:lvl4pPr>
              <a:defRPr sz="1400">
                <a:solidFill>
                  <a:srgbClr val="3D3C3C"/>
                </a:solidFill>
              </a:defRPr>
            </a:lvl4pPr>
            <a:lvl5pPr>
              <a:defRPr sz="14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BBA5D7-52DC-A143-8EE2-CE58EC5445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01130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w 3 column content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3C5F26F-AEEA-3841-81A4-64DE570D963D}"/>
              </a:ext>
            </a:extLst>
          </p:cNvPr>
          <p:cNvSpPr/>
          <p:nvPr userDrawn="1"/>
        </p:nvSpPr>
        <p:spPr>
          <a:xfrm>
            <a:off x="9149394" y="4267200"/>
            <a:ext cx="3042606" cy="259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B054A2-1BCE-2E4A-A6D2-31CE0DBB283E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149394" y="0"/>
            <a:ext cx="3042606" cy="42672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  <a:endParaRPr lang="en-MX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B809A16B-1C7C-2047-87C8-57441110C2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247302"/>
            <a:ext cx="5508625" cy="125799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dolor.</a:t>
            </a:r>
          </a:p>
        </p:txBody>
      </p:sp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246527-7CA0-5B4D-86E9-3A271DD75E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558" y="6343600"/>
            <a:ext cx="730346" cy="232382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31CABF7-D828-314C-A892-4D805CF925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FFD87D3C-216A-894E-A218-6C4DE93114D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28601" y="1527048"/>
            <a:ext cx="2590800" cy="3582536"/>
          </a:xfrm>
        </p:spPr>
        <p:txBody>
          <a:bodyPr/>
          <a:lstStyle>
            <a:lvl1pPr>
              <a:defRPr sz="1400">
                <a:solidFill>
                  <a:srgbClr val="3D3C3C"/>
                </a:solidFill>
              </a:defRPr>
            </a:lvl1pPr>
            <a:lvl2pPr>
              <a:defRPr sz="14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400">
                <a:solidFill>
                  <a:srgbClr val="3D3C3C"/>
                </a:solidFill>
              </a:defRPr>
            </a:lvl3pPr>
            <a:lvl4pPr>
              <a:defRPr sz="1400">
                <a:solidFill>
                  <a:srgbClr val="3D3C3C"/>
                </a:solidFill>
              </a:defRPr>
            </a:lvl4pPr>
            <a:lvl5pPr>
              <a:defRPr sz="14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B6635BF-3AE8-384B-B98F-BB5B2DD4AE8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284304" y="1527048"/>
            <a:ext cx="2583096" cy="3582536"/>
          </a:xfrm>
        </p:spPr>
        <p:txBody>
          <a:bodyPr/>
          <a:lstStyle>
            <a:lvl1pPr>
              <a:defRPr sz="1400">
                <a:solidFill>
                  <a:srgbClr val="3D3C3C"/>
                </a:solidFill>
              </a:defRPr>
            </a:lvl1pPr>
            <a:lvl2pPr>
              <a:defRPr sz="1400">
                <a:solidFill>
                  <a:srgbClr val="3D3C3C"/>
                </a:solidFill>
              </a:defRPr>
            </a:lvl2pPr>
            <a:lvl3pPr marL="698500" indent="-171450">
              <a:defRPr lang="en-US" sz="14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400">
                <a:solidFill>
                  <a:srgbClr val="3D3C3C"/>
                </a:solidFill>
              </a:defRPr>
            </a:lvl4pPr>
            <a:lvl5pPr>
              <a:defRPr sz="14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1A47BF4-9246-BB41-A64D-AD21AD38259C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31527" y="1527048"/>
            <a:ext cx="2590800" cy="3582536"/>
          </a:xfrm>
        </p:spPr>
        <p:txBody>
          <a:bodyPr/>
          <a:lstStyle>
            <a:lvl1pPr>
              <a:defRPr sz="1400">
                <a:solidFill>
                  <a:srgbClr val="3D3C3C"/>
                </a:solidFill>
              </a:defRPr>
            </a:lvl1pPr>
            <a:lvl2pPr>
              <a:defRPr sz="1400">
                <a:solidFill>
                  <a:srgbClr val="3D3C3C"/>
                </a:solidFill>
              </a:defRPr>
            </a:lvl2pPr>
            <a:lvl3pPr marL="698500" indent="-171450">
              <a:defRPr lang="en-US" sz="14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400">
                <a:solidFill>
                  <a:srgbClr val="3D3C3C"/>
                </a:solidFill>
              </a:defRPr>
            </a:lvl4pPr>
            <a:lvl5pPr>
              <a:defRPr sz="14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AAE67A-E762-7540-869A-CDD40A1322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244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Description w Icon Spring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990099-A11A-7B43-8CA5-F3DF42BB6820}"/>
              </a:ext>
            </a:extLst>
          </p:cNvPr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65B41-3ECC-AC41-8E76-B63961BC41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7024" y="1638801"/>
            <a:ext cx="4324740" cy="179541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 </a:t>
            </a:r>
            <a:br>
              <a:rPr lang="en-US"/>
            </a:br>
            <a:r>
              <a:rPr lang="en-US"/>
              <a:t>as a caption.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31EE4CC-B4BD-B042-93C4-EF60CFEA1FE0}"/>
              </a:ext>
            </a:extLst>
          </p:cNvPr>
          <p:cNvCxnSpPr>
            <a:cxnSpLocks/>
          </p:cNvCxnSpPr>
          <p:nvPr userDrawn="1"/>
        </p:nvCxnSpPr>
        <p:spPr>
          <a:xfrm>
            <a:off x="238822" y="3777624"/>
            <a:ext cx="4176964" cy="0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71F9149-9238-0147-86CC-3A984442921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35392" y="2063469"/>
            <a:ext cx="1813288" cy="171772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E89F605-86BE-3943-B6E4-9EEC3BFBC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5A1BCB11-7322-B848-A05D-16BBECC1589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86089" y="2063469"/>
            <a:ext cx="1813288" cy="171772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1FD34FF-14FE-3B40-A89F-A89FAB709A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581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A43DDA07-B043-994B-A28E-DD4DD9ADAB8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28600" y="714071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CAC9B620-1A35-0B42-8618-D60039FB16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28600" y="4072486"/>
            <a:ext cx="4343400" cy="191745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EE1C422-C24F-8742-9C36-1A90C06E649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4072486"/>
            <a:ext cx="2590800" cy="1947314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BBE1A8C-EED0-2D44-85EB-62036724B473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4072486"/>
            <a:ext cx="2590800" cy="1947314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8FB0F45-F2BB-9540-A5EA-A8457341B8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472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ections Content Spring Gre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99586EBE-3DF0-4A48-9605-33B0222C81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1" y="3531004"/>
            <a:ext cx="4343163" cy="2253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3EB15DC8-43BC-BE49-B6EF-CCEAB5A7B9D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28600" y="3874293"/>
            <a:ext cx="4343163" cy="214550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0663F8-A1AE-2C4B-9A48-4DC0DDE9DDC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A3D4230-D22E-2F44-A0BD-23E52997784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6747"/>
            <a:ext cx="4343164" cy="19866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1B9FD7A-B5E1-4141-8848-C6EABDA80C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9B553B-0E15-8547-8BE4-242A40F754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581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D453A100-A460-8F49-926F-6E6645E187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4071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E80175B-880D-EE4E-85E9-D291C5BA9AA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1521303"/>
            <a:ext cx="5641840" cy="449849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36BC0C-D77F-184F-BB95-9C2FBAC018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598"/>
            <a:ext cx="1063700" cy="4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0611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 Quote and Sections Spring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AC584B-51AC-494E-8940-2F1049D5012F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DEB15A68-363E-E442-BC4A-CFBD8A5D58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6610" y="1327879"/>
            <a:ext cx="4345390" cy="210112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672D6046-4BD5-8C4A-9B3B-5F06C6EF00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24600" y="1327879"/>
            <a:ext cx="5638800" cy="124150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quote here–Lorem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6F924156-E1B8-B14F-A963-69768B30CBE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8357" y="2781791"/>
            <a:ext cx="2598921" cy="361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="1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Section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7C8248D5-28FE-934C-AB72-DC1094D972E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72600" y="2782669"/>
            <a:ext cx="2592789" cy="361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="1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Section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F95519BA-330B-9E41-B885-10800C63FF4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8357" y="4529819"/>
            <a:ext cx="2598921" cy="361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="1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Section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EB0895CA-2CD0-584E-B737-18E1D07B65C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372599" y="4529818"/>
            <a:ext cx="2592789" cy="361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="1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Section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65CF9B-370B-9F4D-9F16-B74047BC0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9F8AB1-17E0-7745-B279-1FD45BB4478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24600" y="3111500"/>
            <a:ext cx="2601913" cy="990600"/>
          </a:xfrm>
        </p:spPr>
        <p:txBody>
          <a:bodyPr/>
          <a:lstStyle>
            <a:lvl1pPr>
              <a:defRPr sz="1200">
                <a:solidFill>
                  <a:srgbClr val="042315"/>
                </a:solidFill>
              </a:defRPr>
            </a:lvl1pPr>
            <a:lvl2pPr>
              <a:defRPr sz="1200">
                <a:solidFill>
                  <a:srgbClr val="042315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042315"/>
                </a:solidFill>
              </a:defRPr>
            </a:lvl3pPr>
            <a:lvl4pPr>
              <a:defRPr sz="1200">
                <a:solidFill>
                  <a:srgbClr val="042315"/>
                </a:solidFill>
              </a:defRPr>
            </a:lvl4pPr>
            <a:lvl5pPr>
              <a:defRPr sz="12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81926D91-B149-C449-A782-3F62F1F226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75297" y="3111500"/>
            <a:ext cx="2601913" cy="990600"/>
          </a:xfrm>
        </p:spPr>
        <p:txBody>
          <a:bodyPr/>
          <a:lstStyle>
            <a:lvl1pPr>
              <a:defRPr sz="1200">
                <a:solidFill>
                  <a:srgbClr val="042315"/>
                </a:solidFill>
              </a:defRPr>
            </a:lvl1pPr>
            <a:lvl2pPr>
              <a:defRPr sz="1200">
                <a:solidFill>
                  <a:srgbClr val="042315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042315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042315"/>
                </a:solidFill>
              </a:defRPr>
            </a:lvl4pPr>
            <a:lvl5pPr>
              <a:defRPr sz="12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CE946066-00A4-E041-845C-485A22A5B1C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24600" y="4863426"/>
            <a:ext cx="2601913" cy="990600"/>
          </a:xfrm>
        </p:spPr>
        <p:txBody>
          <a:bodyPr/>
          <a:lstStyle>
            <a:lvl1pPr>
              <a:defRPr sz="1200">
                <a:solidFill>
                  <a:srgbClr val="042315"/>
                </a:solidFill>
              </a:defRPr>
            </a:lvl1pPr>
            <a:lvl2pPr>
              <a:defRPr sz="1200">
                <a:solidFill>
                  <a:srgbClr val="042315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042315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042315"/>
                </a:solidFill>
              </a:defRPr>
            </a:lvl4pPr>
            <a:lvl5pPr>
              <a:defRPr sz="12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4C6A6BF6-E451-BA41-A840-E12653E2083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375297" y="4863426"/>
            <a:ext cx="2601913" cy="990600"/>
          </a:xfrm>
        </p:spPr>
        <p:txBody>
          <a:bodyPr/>
          <a:lstStyle>
            <a:lvl1pPr>
              <a:defRPr sz="1200">
                <a:solidFill>
                  <a:srgbClr val="042315"/>
                </a:solidFill>
              </a:defRPr>
            </a:lvl1pPr>
            <a:lvl2pPr>
              <a:defRPr sz="1200">
                <a:solidFill>
                  <a:srgbClr val="042315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042315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042315"/>
                </a:solidFill>
              </a:defRPr>
            </a:lvl4pPr>
            <a:lvl5pPr>
              <a:defRPr sz="1200">
                <a:solidFill>
                  <a:srgbClr val="042315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E94D75FA-3AE9-FC4C-A49E-066D99CE42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8" name="Text Placeholder 57">
            <a:extLst>
              <a:ext uri="{FF2B5EF4-FFF2-40B4-BE49-F238E27FC236}">
                <a16:creationId xmlns:a16="http://schemas.microsoft.com/office/drawing/2014/main" id="{A5BB4E20-DF6B-C747-B076-731C7445A345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19E6BC8-8668-A04F-8F29-CC81027B61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3082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Description w Icon Spring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990099-A11A-7B43-8CA5-F3DF42BB6820}"/>
              </a:ext>
            </a:extLst>
          </p:cNvPr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rgbClr val="3D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65B41-3ECC-AC41-8E76-B63961BC41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7024" y="1638801"/>
            <a:ext cx="4324740" cy="179541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 </a:t>
            </a:r>
            <a:br>
              <a:rPr lang="en-US"/>
            </a:br>
            <a:r>
              <a:rPr lang="en-US"/>
              <a:t>as a caption.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31EE4CC-B4BD-B042-93C4-EF60CFEA1FE0}"/>
              </a:ext>
            </a:extLst>
          </p:cNvPr>
          <p:cNvCxnSpPr>
            <a:cxnSpLocks/>
          </p:cNvCxnSpPr>
          <p:nvPr userDrawn="1"/>
        </p:nvCxnSpPr>
        <p:spPr>
          <a:xfrm>
            <a:off x="238822" y="3777624"/>
            <a:ext cx="4176964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71F9149-9238-0147-86CC-3A984442921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35392" y="2063469"/>
            <a:ext cx="1813288" cy="171772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E89F605-86BE-3943-B6E4-9EEC3BFBC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5A1BCB11-7322-B848-A05D-16BBECC1589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86089" y="2063469"/>
            <a:ext cx="1813288" cy="171772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1FD34FF-14FE-3B40-A89F-A89FAB709A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581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A43DDA07-B043-994B-A28E-DD4DD9ADAB8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28600" y="714071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CAC9B620-1A35-0B42-8618-D60039FB16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28600" y="4072486"/>
            <a:ext cx="4343400" cy="1917457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 marL="800100" indent="-285750">
              <a:defRPr lang="en-US" sz="1600" b="0" i="0" kern="1200" dirty="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EE1C422-C24F-8742-9C36-1A90C06E649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4072486"/>
            <a:ext cx="2590800" cy="1947314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BBE1A8C-EED0-2D44-85EB-62036724B473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4072486"/>
            <a:ext cx="2590800" cy="1947314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6014BE-DE71-124F-8000-659385AAD1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088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Sections Content Spring Green">
    <p:bg>
      <p:bgPr>
        <a:solidFill>
          <a:srgbClr val="3D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99586EBE-3DF0-4A48-9605-33B0222C81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1" y="3531004"/>
            <a:ext cx="4343163" cy="2253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3EB15DC8-43BC-BE49-B6EF-CCEAB5A7B9D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28600" y="3874293"/>
            <a:ext cx="4343163" cy="214550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0663F8-A1AE-2C4B-9A48-4DC0DDE9DDC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A3D4230-D22E-2F44-A0BD-23E52997784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6747"/>
            <a:ext cx="4343164" cy="19866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1B9FD7A-B5E1-4141-8848-C6EABDA80C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9B553B-0E15-8547-8BE4-242A40F754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5815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D453A100-A460-8F49-926F-6E6645E187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4071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E80175B-880D-EE4E-85E9-D291C5BA9AA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1521303"/>
            <a:ext cx="5641840" cy="4498497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D0D241-EC5A-CF4D-80B1-CD8920F2D3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0805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5B7000-1525-9D40-B881-051F187F6406}"/>
              </a:ext>
            </a:extLst>
          </p:cNvPr>
          <p:cNvSpPr/>
          <p:nvPr userDrawn="1"/>
        </p:nvSpPr>
        <p:spPr>
          <a:xfrm>
            <a:off x="9143999" y="0"/>
            <a:ext cx="304800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373A9760-9DB0-3E44-BA65-46626A8F904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0" y="1534188"/>
            <a:ext cx="4114799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accent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C910DDF-AB17-C149-9180-790A86F06A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011CD3D8-86B6-9E42-A92C-E3853CE7DEB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943101"/>
            <a:ext cx="4114800" cy="40767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019070F-D07D-5A43-82D3-8B5D5C73380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800600" y="1943101"/>
            <a:ext cx="4114800" cy="40767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AC7D98CE-AED7-0044-B0AC-A73C2D22EE3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9380692" y="1943101"/>
            <a:ext cx="2582708" cy="40767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AA48CA4-03D3-41D1-985F-8A6131B22B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8686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3" name="Text Placeholder 57">
            <a:extLst>
              <a:ext uri="{FF2B5EF4-FFF2-40B4-BE49-F238E27FC236}">
                <a16:creationId xmlns:a16="http://schemas.microsoft.com/office/drawing/2014/main" id="{7661925A-A314-4EC5-8001-2296B870FFA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599" y="714025"/>
            <a:ext cx="8686799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DE606-DC6C-8444-806D-B3B4FAE52D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5503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24" userDrawn="1">
          <p15:clr>
            <a:srgbClr val="FBAE40"/>
          </p15:clr>
        </p15:guide>
        <p15:guide id="2" pos="2736" userDrawn="1">
          <p15:clr>
            <a:srgbClr val="FBAE40"/>
          </p15:clr>
        </p15:guide>
        <p15:guide id="3" orient="horz" pos="1224" userDrawn="1">
          <p15:clr>
            <a:srgbClr val="FBAE40"/>
          </p15:clr>
        </p15:guide>
        <p15:guide id="4" orient="horz" pos="936" userDrawn="1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7">
            <a:extLst>
              <a:ext uri="{FF2B5EF4-FFF2-40B4-BE49-F238E27FC236}">
                <a16:creationId xmlns:a16="http://schemas.microsoft.com/office/drawing/2014/main" id="{D533621A-3B50-3E49-95CE-6E76D52402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44000" y="1"/>
            <a:ext cx="3048000" cy="3429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5B7000-1525-9D40-B881-051F187F6406}"/>
              </a:ext>
            </a:extLst>
          </p:cNvPr>
          <p:cNvSpPr/>
          <p:nvPr userDrawn="1"/>
        </p:nvSpPr>
        <p:spPr>
          <a:xfrm>
            <a:off x="9143999" y="3429000"/>
            <a:ext cx="3048001" cy="3429000"/>
          </a:xfrm>
          <a:prstGeom prst="rect">
            <a:avLst/>
          </a:prstGeom>
          <a:solidFill>
            <a:srgbClr val="FF4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75BC7E2B-E8DF-C94A-9A1E-99A4EE5AF6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0" y="1534188"/>
            <a:ext cx="4114799" cy="3234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400" b="1" i="0" spc="0">
                <a:solidFill>
                  <a:schemeClr val="accent1"/>
                </a:solidFill>
                <a:latin typeface="TWK Everett" panose="020B0204000000000000" pitchFamily="34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Subheading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EA35FC36-AD3B-B148-B5B0-DCBA6ADED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67E2EE-40BC-864B-BC29-94AE865A63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8686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554CA73C-F0CA-3D41-9DD0-B5C1C818FFC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8687272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060A8EF-09BD-DE42-8C97-9E987936F9F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943101"/>
            <a:ext cx="4114800" cy="4076700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754063" indent="-239713">
              <a:buFont typeface="Courier New" panose="02070309020205020404" pitchFamily="49" charset="0"/>
              <a:buChar char="o"/>
              <a:tabLst/>
              <a:defRPr sz="1600">
                <a:solidFill>
                  <a:srgbClr val="3D3C3C"/>
                </a:solidFill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1BEF47F6-FA94-AD4B-ACE1-9B449C9BF43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800600" y="1943101"/>
            <a:ext cx="4114800" cy="4076700"/>
          </a:xfrm>
        </p:spPr>
        <p:txBody>
          <a:bodyPr/>
          <a:lstStyle>
            <a:lvl1pPr>
              <a:defRPr sz="1600">
                <a:solidFill>
                  <a:srgbClr val="3D3C3C"/>
                </a:solidFill>
              </a:defRPr>
            </a:lvl1pPr>
            <a:lvl2pPr>
              <a:defRPr sz="1600">
                <a:solidFill>
                  <a:srgbClr val="3D3C3C"/>
                </a:solidFill>
              </a:defRPr>
            </a:lvl2pPr>
            <a:lvl3pPr marL="800100" indent="-285750">
              <a:defRPr lang="en-US" sz="16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600">
                <a:solidFill>
                  <a:srgbClr val="3D3C3C"/>
                </a:solidFill>
              </a:defRPr>
            </a:lvl4pPr>
            <a:lvl5pPr>
              <a:defRPr sz="16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754063" lvl="2" indent="-2397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E330E80-B381-5F4B-B2F8-660DF63E3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770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24" userDrawn="1">
          <p15:clr>
            <a:srgbClr val="FBAE40"/>
          </p15:clr>
        </p15:guide>
        <p15:guide id="2" pos="2736" userDrawn="1">
          <p15:clr>
            <a:srgbClr val="FBAE40"/>
          </p15:clr>
        </p15:guide>
        <p15:guide id="3" orient="horz" pos="936" userDrawn="1">
          <p15:clr>
            <a:srgbClr val="FBAE40"/>
          </p15:clr>
        </p15:guide>
        <p15:guide id="4" orient="horz" pos="1224" userDrawn="1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Content +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4B7933-C5EF-5346-A1EA-62BC3520BDE6}"/>
              </a:ext>
            </a:extLst>
          </p:cNvPr>
          <p:cNvSpPr/>
          <p:nvPr userDrawn="1"/>
        </p:nvSpPr>
        <p:spPr>
          <a:xfrm>
            <a:off x="0" y="0"/>
            <a:ext cx="3048000" cy="6879102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EAA83C25-A7D5-C44E-BC03-EABD420FC33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276599" y="342900"/>
            <a:ext cx="4225049" cy="19044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5AED7C1-57C7-EB42-B60B-97603D067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33EFBCC-431C-6443-AA33-6CFDC8F1C9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05D81803-BCDE-3B4B-A55B-F229C7C660C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2819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66EC57E-ED10-0940-9F4F-D9F535242F8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568173"/>
            <a:ext cx="2590800" cy="363770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DC05E58-74B0-0247-AC01-1C047754F4F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730246" y="347005"/>
            <a:ext cx="4241586" cy="1896191"/>
          </a:xfrm>
        </p:spPr>
        <p:txBody>
          <a:bodyPr anchor="ctr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0ABA2B2D-70FB-2747-9758-85261B5F9944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7730245" y="2479236"/>
            <a:ext cx="4241587" cy="189619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82ACC1EC-9F0D-5943-8F6A-19905B79075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3276599" y="2479236"/>
            <a:ext cx="4225045" cy="1896191"/>
          </a:xfrm>
        </p:spPr>
        <p:txBody>
          <a:bodyPr anchor="ctr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D5734C4E-11C3-B746-885D-E15253270F1A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3276600" y="4607363"/>
            <a:ext cx="4225044" cy="19204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DE17520F-6514-EF42-BCF3-3CAD8D25420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730243" y="4611468"/>
            <a:ext cx="4241589" cy="1912200"/>
          </a:xfrm>
        </p:spPr>
        <p:txBody>
          <a:bodyPr anchor="ctr"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B9BCBD2-373A-8F40-927B-AFC28C0681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1266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DBE5405-3D6A-F442-A23F-A693AC4ED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B0D84B-0FBE-974C-B196-89A7E2F46F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76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chart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9BF4555-FDB8-1741-8569-DDC432C60ECC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0" y="4914900"/>
            <a:ext cx="12192000" cy="1943100"/>
          </a:xfrm>
          <a:prstGeom prst="rect">
            <a:avLst/>
          </a:prstGeom>
          <a:solidFill>
            <a:srgbClr val="042315"/>
          </a:solidFill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1DD7824-BD13-0D43-8CDD-B13D91F59E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73080" y="1580875"/>
            <a:ext cx="2646319" cy="125654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8000" b="0" i="0">
                <a:ln w="12700">
                  <a:solidFill>
                    <a:sysClr val="windowText" lastClr="000000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3D07870-6C96-0749-B784-2EFB8AF86FC0}"/>
              </a:ext>
            </a:extLst>
          </p:cNvPr>
          <p:cNvSpPr>
            <a:spLocks noGrp="1"/>
          </p:cNvSpPr>
          <p:nvPr>
            <p:ph idx="41" hasCustomPrompt="1"/>
          </p:nvPr>
        </p:nvSpPr>
        <p:spPr>
          <a:xfrm>
            <a:off x="3222833" y="1580875"/>
            <a:ext cx="2636473" cy="125654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8000" b="0" i="0">
                <a:ln w="12700">
                  <a:solidFill>
                    <a:sysClr val="windowText" lastClr="000000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A202486-4E9E-FA41-9537-4D521D495572}"/>
              </a:ext>
            </a:extLst>
          </p:cNvPr>
          <p:cNvSpPr>
            <a:spLocks noGrp="1"/>
          </p:cNvSpPr>
          <p:nvPr>
            <p:ph idx="43" hasCustomPrompt="1"/>
          </p:nvPr>
        </p:nvSpPr>
        <p:spPr>
          <a:xfrm>
            <a:off x="6277913" y="1580875"/>
            <a:ext cx="2629391" cy="125654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8000" b="0" i="0">
                <a:ln w="12700">
                  <a:solidFill>
                    <a:sysClr val="windowText" lastClr="000000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D814DDA-CE33-D74D-8B34-C7E82FD5DB0F}"/>
              </a:ext>
            </a:extLst>
          </p:cNvPr>
          <p:cNvSpPr>
            <a:spLocks noGrp="1"/>
          </p:cNvSpPr>
          <p:nvPr>
            <p:ph idx="45" hasCustomPrompt="1"/>
          </p:nvPr>
        </p:nvSpPr>
        <p:spPr>
          <a:xfrm>
            <a:off x="9322100" y="1580875"/>
            <a:ext cx="2649392" cy="125654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8000" b="0" i="0">
                <a:ln w="12700">
                  <a:solidFill>
                    <a:sysClr val="windowText" lastClr="000000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7326253-BCC0-B54A-BB89-CEA446CC4AE5}"/>
              </a:ext>
            </a:extLst>
          </p:cNvPr>
          <p:cNvCxnSpPr>
            <a:cxnSpLocks/>
          </p:cNvCxnSpPr>
          <p:nvPr userDrawn="1"/>
        </p:nvCxnSpPr>
        <p:spPr>
          <a:xfrm>
            <a:off x="3048000" y="1710657"/>
            <a:ext cx="0" cy="253379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DC22D75-6CA2-8C4F-8DBD-939B876FA9F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710657"/>
            <a:ext cx="0" cy="253379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625290A-61F5-A24D-930E-A6DEBD4074B2}"/>
              </a:ext>
            </a:extLst>
          </p:cNvPr>
          <p:cNvCxnSpPr>
            <a:cxnSpLocks/>
          </p:cNvCxnSpPr>
          <p:nvPr userDrawn="1"/>
        </p:nvCxnSpPr>
        <p:spPr>
          <a:xfrm>
            <a:off x="9144000" y="1710657"/>
            <a:ext cx="0" cy="2533798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59E95EB3-CE74-1D47-8882-CECC764A6C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F50FBBC0-187B-3045-B1FA-8D3B9FA412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2" name="Text Placeholder 57">
            <a:extLst>
              <a:ext uri="{FF2B5EF4-FFF2-40B4-BE49-F238E27FC236}">
                <a16:creationId xmlns:a16="http://schemas.microsoft.com/office/drawing/2014/main" id="{081E1690-AC6B-5C4B-B272-1CB1DF1EF62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28600" y="714025"/>
            <a:ext cx="10439968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3B6147C3-A7AC-C345-8158-DB04F8A9A3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28600" y="2924305"/>
            <a:ext cx="2590800" cy="134289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BCA8F4E4-21FF-3647-91D3-D364BA34E17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2924305"/>
            <a:ext cx="2590800" cy="134289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8500" indent="-171450"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509D900E-8279-514E-85B7-1FE999893C6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2924305"/>
            <a:ext cx="2590800" cy="134289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8500" indent="-171450"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5983D252-EBCF-4044-AD35-ED92FC4A81D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2924305"/>
            <a:ext cx="2590800" cy="134289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698500" indent="-171450">
              <a:defRPr lang="en-US" sz="1200" b="0" i="0" kern="1200" dirty="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034BD30-ED54-1742-8D08-E63CC45C24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402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4 Icon Layout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CF9618-9267-2348-BF4F-29AC15DD8C77}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DB726F07-4F06-3D41-BCD9-7EF1FEC15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5F3A209-F7B5-B342-A7C7-36235F4BE3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30038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2" name="Text Placeholder 57">
            <a:extLst>
              <a:ext uri="{FF2B5EF4-FFF2-40B4-BE49-F238E27FC236}">
                <a16:creationId xmlns:a16="http://schemas.microsoft.com/office/drawing/2014/main" id="{4C045D8E-03A8-8849-A250-8432BCFB99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8643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D54D9701-B3F9-A644-8A44-320EA67A7F6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568173"/>
            <a:ext cx="2590800" cy="3637703"/>
          </a:xfrm>
        </p:spPr>
        <p:txBody>
          <a:bodyPr/>
          <a:lstStyle>
            <a:lvl1pPr>
              <a:buClr>
                <a:schemeClr val="bg1"/>
              </a:buClr>
              <a:defRPr sz="12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200">
                <a:solidFill>
                  <a:schemeClr val="bg1"/>
                </a:solidFill>
              </a:defRPr>
            </a:lvl2pPr>
            <a:lvl3pPr marL="690563" indent="-163513">
              <a:buClr>
                <a:schemeClr val="bg1"/>
              </a:buClr>
              <a:buFont typeface="Courier New" panose="02070309020205020404" pitchFamily="49" charset="0"/>
              <a:buChar char="o"/>
              <a:tabLst/>
              <a:defRPr sz="12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F339EAA-15D9-414A-9F7F-D7E057F067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580203" y="2566524"/>
            <a:ext cx="2540788" cy="838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082F470-458B-B34A-B8B9-B570D23EC1F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626854" y="2566524"/>
            <a:ext cx="2544834" cy="838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798D4E62-3DC9-7D44-AD7A-1781F255E6BE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580203" y="5155975"/>
            <a:ext cx="2540788" cy="838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FB3EFCC4-5FC2-654B-981B-03BE481BAA92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626854" y="5155975"/>
            <a:ext cx="2544834" cy="838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69D77-6DDD-D242-ADD5-95CE612F0128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4572000" y="876300"/>
            <a:ext cx="1524000" cy="1536700"/>
          </a:xfrm>
        </p:spPr>
        <p:txBody>
          <a:bodyPr/>
          <a:lstStyle>
            <a:lvl1pPr marL="0" indent="0">
              <a:buNone/>
              <a:defRPr sz="2400">
                <a:ln>
                  <a:solidFill>
                    <a:schemeClr val="tx2"/>
                  </a:solidFill>
                </a:ln>
                <a:noFill/>
              </a:defRPr>
            </a:lvl1pPr>
          </a:lstStyle>
          <a:p>
            <a:pPr lvl="0"/>
            <a:r>
              <a:rPr lang="en-US"/>
              <a:t>ADD ICON OR TEXT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51D57A5-E63F-804E-931C-2733A7925148}"/>
              </a:ext>
            </a:extLst>
          </p:cNvPr>
          <p:cNvSpPr>
            <a:spLocks noGrp="1"/>
          </p:cNvSpPr>
          <p:nvPr>
            <p:ph sz="quarter" idx="55" hasCustomPrompt="1"/>
          </p:nvPr>
        </p:nvSpPr>
        <p:spPr>
          <a:xfrm>
            <a:off x="7619999" y="876300"/>
            <a:ext cx="1526427" cy="1536700"/>
          </a:xfrm>
        </p:spPr>
        <p:txBody>
          <a:bodyPr/>
          <a:lstStyle>
            <a:lvl1pPr marL="0" indent="0">
              <a:buNone/>
              <a:defRPr sz="2400">
                <a:ln>
                  <a:solidFill>
                    <a:schemeClr val="tx2"/>
                  </a:solidFill>
                </a:ln>
                <a:noFill/>
              </a:defRPr>
            </a:lvl1pPr>
          </a:lstStyle>
          <a:p>
            <a:pPr lvl="0"/>
            <a:r>
              <a:rPr lang="en-US"/>
              <a:t>ADD ICON OR TEXT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98F05831-170C-B84C-BB32-E72C54C9FD28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4572000" y="3506211"/>
            <a:ext cx="1524000" cy="1536700"/>
          </a:xfrm>
        </p:spPr>
        <p:txBody>
          <a:bodyPr/>
          <a:lstStyle>
            <a:lvl1pPr marL="0" indent="0">
              <a:buNone/>
              <a:defRPr sz="2400">
                <a:ln>
                  <a:solidFill>
                    <a:schemeClr val="tx2"/>
                  </a:solidFill>
                </a:ln>
                <a:noFill/>
              </a:defRPr>
            </a:lvl1pPr>
          </a:lstStyle>
          <a:p>
            <a:pPr lvl="0"/>
            <a:r>
              <a:rPr lang="en-US"/>
              <a:t>ADD ICON OR TEXT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61B459C8-66F6-334F-9830-45D99BE838E6}"/>
              </a:ext>
            </a:extLst>
          </p:cNvPr>
          <p:cNvSpPr>
            <a:spLocks noGrp="1"/>
          </p:cNvSpPr>
          <p:nvPr>
            <p:ph sz="quarter" idx="57" hasCustomPrompt="1"/>
          </p:nvPr>
        </p:nvSpPr>
        <p:spPr>
          <a:xfrm>
            <a:off x="7619999" y="3506211"/>
            <a:ext cx="1526427" cy="1536700"/>
          </a:xfrm>
        </p:spPr>
        <p:txBody>
          <a:bodyPr/>
          <a:lstStyle>
            <a:lvl1pPr marL="0" indent="0">
              <a:buNone/>
              <a:defRPr sz="2400">
                <a:ln>
                  <a:solidFill>
                    <a:schemeClr val="tx2"/>
                  </a:solidFill>
                </a:ln>
                <a:noFill/>
              </a:defRPr>
            </a:lvl1pPr>
          </a:lstStyle>
          <a:p>
            <a:pPr lvl="0"/>
            <a:r>
              <a:rPr lang="en-US"/>
              <a:t>ADD ICON OR TEXT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FE7F988-A2AE-544F-810A-FD2F990663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90551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+ Chart w Image">
    <p:bg>
      <p:bgPr>
        <a:solidFill>
          <a:srgbClr val="297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E102A00-847B-B048-9312-C9DCAE7F563D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MX" b="0" i="0">
              <a:latin typeface="TWK Everett" panose="020B0204000000000000" pitchFamily="34" charset="77"/>
            </a:endParaRP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DB726F07-4F06-3D41-BCD9-7EF1FEC15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5F3A209-F7B5-B342-A7C7-36235F4BE3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81780"/>
            <a:ext cx="5638801" cy="65802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caption or quote here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6A51D8F-74DC-8647-90D4-F17C675F8BD7}"/>
              </a:ext>
            </a:extLst>
          </p:cNvPr>
          <p:cNvSpPr>
            <a:spLocks noGrp="1"/>
          </p:cNvSpPr>
          <p:nvPr>
            <p:ph sz="quarter" idx="51" hasCustomPrompt="1"/>
          </p:nvPr>
        </p:nvSpPr>
        <p:spPr>
          <a:xfrm>
            <a:off x="6465888" y="371475"/>
            <a:ext cx="5505450" cy="5754688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ADD CHART HERE</a:t>
            </a:r>
          </a:p>
        </p:txBody>
      </p:sp>
      <p:sp>
        <p:nvSpPr>
          <p:cNvPr id="10" name="Text Placeholder 57">
            <a:extLst>
              <a:ext uri="{FF2B5EF4-FFF2-40B4-BE49-F238E27FC236}">
                <a16:creationId xmlns:a16="http://schemas.microsoft.com/office/drawing/2014/main" id="{4897332F-5292-6241-B79B-1C8D4B64032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8600" y="718643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A1B4ED1B-C51F-C64E-A206-858E2596E7E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8600" y="1568173"/>
            <a:ext cx="5638800" cy="3637703"/>
          </a:xfrm>
        </p:spPr>
        <p:txBody>
          <a:bodyPr/>
          <a:lstStyle>
            <a:lvl1pPr marL="0" indent="0">
              <a:buClr>
                <a:schemeClr val="bg1"/>
              </a:buClr>
              <a:buFontTx/>
              <a:buNone/>
              <a:defRPr sz="1200">
                <a:solidFill>
                  <a:schemeClr val="bg1"/>
                </a:solidFill>
              </a:defRPr>
            </a:lvl1pPr>
            <a:lvl2pPr marL="288925" indent="0">
              <a:buClr>
                <a:schemeClr val="bg1"/>
              </a:buClr>
              <a:buFontTx/>
              <a:buNone/>
              <a:defRPr sz="1200">
                <a:solidFill>
                  <a:schemeClr val="bg1"/>
                </a:solidFill>
              </a:defRPr>
            </a:lvl2pPr>
            <a:lvl3pPr marL="527050" indent="0">
              <a:buClr>
                <a:schemeClr val="bg1"/>
              </a:buClr>
              <a:buFontTx/>
              <a:buNone/>
              <a:tabLst/>
              <a:defRPr sz="1200">
                <a:solidFill>
                  <a:schemeClr val="bg1"/>
                </a:solidFill>
              </a:defRPr>
            </a:lvl3pPr>
            <a:lvl4pPr marL="741363" indent="0">
              <a:buClr>
                <a:schemeClr val="bg1"/>
              </a:buClr>
              <a:buFontTx/>
              <a:buNone/>
              <a:defRPr sz="1200">
                <a:solidFill>
                  <a:schemeClr val="bg1"/>
                </a:solidFill>
              </a:defRPr>
            </a:lvl4pPr>
            <a:lvl5pPr marL="1042987" indent="0">
              <a:buClr>
                <a:schemeClr val="bg1"/>
              </a:buClr>
              <a:buFontTx/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E895E7-2332-2840-9278-8C31581D39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9175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4 Columns + Icons Cl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D870B24-0DC1-6F49-BBFC-0E81923751D2}"/>
              </a:ext>
            </a:extLst>
          </p:cNvPr>
          <p:cNvSpPr/>
          <p:nvPr userDrawn="1"/>
        </p:nvSpPr>
        <p:spPr>
          <a:xfrm>
            <a:off x="6093612" y="0"/>
            <a:ext cx="3050388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812CDE-A829-4449-AB06-658316745F6A}"/>
              </a:ext>
            </a:extLst>
          </p:cNvPr>
          <p:cNvSpPr/>
          <p:nvPr userDrawn="1"/>
        </p:nvSpPr>
        <p:spPr>
          <a:xfrm>
            <a:off x="1" y="0"/>
            <a:ext cx="3050388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E6E9ED7-CE8B-DA48-86F3-1D34203D4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F5C11761-C1D0-FD45-AC79-71641D4D56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2821636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39" name="Text Placeholder 57">
            <a:extLst>
              <a:ext uri="{FF2B5EF4-FFF2-40B4-BE49-F238E27FC236}">
                <a16:creationId xmlns:a16="http://schemas.microsoft.com/office/drawing/2014/main" id="{DDDEE1BD-C0BD-D34A-98F1-DFA5B7561BA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2821789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48B0F41E-B8A6-554F-9791-EFEE29A1B57F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228600" y="1270365"/>
            <a:ext cx="1872632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2C0D7F61-83A3-9A4C-B808-82ECDF5F6234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3276600" y="1270365"/>
            <a:ext cx="1872632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68797393-7089-8246-8E6B-9C691D9E8144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324600" y="1263328"/>
            <a:ext cx="1872632" cy="171526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BDBF6EDA-CB83-144B-84E9-B6DA6CFBDBF6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9381035" y="1270365"/>
            <a:ext cx="1872047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6A01146-6CEE-454C-86E0-79564E0A450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8BA9884-E94D-354D-AF51-8C4AC3E5E45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3287390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87E36DB-49F0-CE41-A792-DC6FC1181DD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6329995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C04423A-19C1-994E-A97A-17205ACBAEBA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9381035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9E94A5D-0470-4D45-A6FB-CF347F3915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6523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4 Columns + Icons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D870B24-0DC1-6F49-BBFC-0E81923751D2}"/>
              </a:ext>
            </a:extLst>
          </p:cNvPr>
          <p:cNvSpPr/>
          <p:nvPr userDrawn="1"/>
        </p:nvSpPr>
        <p:spPr>
          <a:xfrm>
            <a:off x="6093611" y="0"/>
            <a:ext cx="3048000" cy="6858000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812CDE-A829-4449-AB06-658316745F6A}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58" name="Picture Placeholder 7">
            <a:extLst>
              <a:ext uri="{FF2B5EF4-FFF2-40B4-BE49-F238E27FC236}">
                <a16:creationId xmlns:a16="http://schemas.microsoft.com/office/drawing/2014/main" id="{514A8316-B0F0-E64C-A005-F00E6DA717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28600" y="1270365"/>
            <a:ext cx="1872632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59" name="Picture Placeholder 7">
            <a:extLst>
              <a:ext uri="{FF2B5EF4-FFF2-40B4-BE49-F238E27FC236}">
                <a16:creationId xmlns:a16="http://schemas.microsoft.com/office/drawing/2014/main" id="{750311B1-E416-7646-B8BF-DF3C53F6A2D5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276600" y="1270365"/>
            <a:ext cx="1872632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60" name="Picture Placeholder 7">
            <a:extLst>
              <a:ext uri="{FF2B5EF4-FFF2-40B4-BE49-F238E27FC236}">
                <a16:creationId xmlns:a16="http://schemas.microsoft.com/office/drawing/2014/main" id="{17E006E3-4291-4049-AD93-B5278AF31AD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324600" y="1263328"/>
            <a:ext cx="1872632" cy="171526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61" name="Picture Placeholder 7">
            <a:extLst>
              <a:ext uri="{FF2B5EF4-FFF2-40B4-BE49-F238E27FC236}">
                <a16:creationId xmlns:a16="http://schemas.microsoft.com/office/drawing/2014/main" id="{A4BC3B16-ACE1-104A-8B2D-FE828E65AF7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81035" y="1270365"/>
            <a:ext cx="1872047" cy="17082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ICON HERE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5A5C78B-D28F-5D41-8FEE-ECEB00452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1C62E2FA-474D-F54A-B505-395B993ABB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247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8" name="Text Placeholder 57">
            <a:extLst>
              <a:ext uri="{FF2B5EF4-FFF2-40B4-BE49-F238E27FC236}">
                <a16:creationId xmlns:a16="http://schemas.microsoft.com/office/drawing/2014/main" id="{526CF53C-689A-294D-947F-C20332A6D6E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281940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1578A9E8-7662-D44E-88D0-D10124D0B10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28600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390166D-9663-AA42-BBFA-258771F1F03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29AD3E3-4375-D04F-AB3B-7EB9F42B658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5E4EDD6-9F53-254B-948E-B849AA85100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1035" y="31694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621E892-42A0-244F-828A-3C1AA3CFF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7688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Larg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C9DFC84E-FA9E-F842-B8A0-3F47FB47FC4C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6096000" y="495300"/>
            <a:ext cx="5867400" cy="59054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CLICK ICON TO ADD PIE CHART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E9CCAB3E-BAC6-1241-B951-C30FC038FA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3632"/>
            <a:ext cx="4343164" cy="21053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E159D05-25FE-E542-9360-CAC0772D3A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41C0787-5E53-2F41-BBC9-8BEE0618F7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963E82A3-4B6A-BC48-8272-63030B15170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AAE1AE-E16D-8048-B53B-6B4D6D1A62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53706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4 Columns +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C27F7F1D-5819-234C-BE8D-F846B9D0BFDC}"/>
              </a:ext>
            </a:extLst>
          </p:cNvPr>
          <p:cNvSpPr>
            <a:spLocks noGrp="1"/>
          </p:cNvSpPr>
          <p:nvPr>
            <p:ph type="chart" sz="quarter" idx="29" hasCustomPrompt="1"/>
          </p:nvPr>
        </p:nvSpPr>
        <p:spPr>
          <a:xfrm>
            <a:off x="228599" y="1711521"/>
            <a:ext cx="2595335" cy="22940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CHART HERE</a:t>
            </a:r>
          </a:p>
        </p:txBody>
      </p:sp>
      <p:sp>
        <p:nvSpPr>
          <p:cNvPr id="14" name="Chart Placeholder 6">
            <a:extLst>
              <a:ext uri="{FF2B5EF4-FFF2-40B4-BE49-F238E27FC236}">
                <a16:creationId xmlns:a16="http://schemas.microsoft.com/office/drawing/2014/main" id="{22C00934-DE81-9D4F-B3D1-D3A5B7ADC6E9}"/>
              </a:ext>
            </a:extLst>
          </p:cNvPr>
          <p:cNvSpPr>
            <a:spLocks noGrp="1"/>
          </p:cNvSpPr>
          <p:nvPr>
            <p:ph type="chart" sz="quarter" idx="31" hasCustomPrompt="1"/>
          </p:nvPr>
        </p:nvSpPr>
        <p:spPr>
          <a:xfrm>
            <a:off x="3284993" y="1711522"/>
            <a:ext cx="2589484" cy="2294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CHART HERE</a:t>
            </a:r>
          </a:p>
        </p:txBody>
      </p:sp>
      <p:sp>
        <p:nvSpPr>
          <p:cNvPr id="16" name="Chart Placeholder 6">
            <a:extLst>
              <a:ext uri="{FF2B5EF4-FFF2-40B4-BE49-F238E27FC236}">
                <a16:creationId xmlns:a16="http://schemas.microsoft.com/office/drawing/2014/main" id="{12EF8ABA-27C6-994A-A725-2D1F1E3C8DE4}"/>
              </a:ext>
            </a:extLst>
          </p:cNvPr>
          <p:cNvSpPr>
            <a:spLocks noGrp="1"/>
          </p:cNvSpPr>
          <p:nvPr>
            <p:ph type="chart" sz="quarter" idx="33" hasCustomPrompt="1"/>
          </p:nvPr>
        </p:nvSpPr>
        <p:spPr>
          <a:xfrm>
            <a:off x="6330181" y="1714500"/>
            <a:ext cx="2590848" cy="229173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CHART HERE</a:t>
            </a:r>
          </a:p>
        </p:txBody>
      </p:sp>
      <p:sp>
        <p:nvSpPr>
          <p:cNvPr id="18" name="Chart Placeholder 6">
            <a:extLst>
              <a:ext uri="{FF2B5EF4-FFF2-40B4-BE49-F238E27FC236}">
                <a16:creationId xmlns:a16="http://schemas.microsoft.com/office/drawing/2014/main" id="{8439C5E2-126A-564E-A99D-172D1FA225D3}"/>
              </a:ext>
            </a:extLst>
          </p:cNvPr>
          <p:cNvSpPr>
            <a:spLocks noGrp="1"/>
          </p:cNvSpPr>
          <p:nvPr>
            <p:ph type="chart" sz="quarter" idx="35" hasCustomPrompt="1"/>
          </p:nvPr>
        </p:nvSpPr>
        <p:spPr>
          <a:xfrm>
            <a:off x="9381890" y="1711296"/>
            <a:ext cx="2595065" cy="22917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CHART HERE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FA3F480-FA67-2844-910B-8F8B94D6A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33C0C82F-EBCB-1845-9AE0-442714C90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104394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5" name="Text Placeholder 57">
            <a:extLst>
              <a:ext uri="{FF2B5EF4-FFF2-40B4-BE49-F238E27FC236}">
                <a16:creationId xmlns:a16="http://schemas.microsoft.com/office/drawing/2014/main" id="{77AF6F60-273D-034D-9770-DBBC2D3B40D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5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04F34E55-2528-0F47-9D93-3D0A7C381B9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28600" y="41219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168B7E4F-0121-0F47-B328-04659EC7D47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87390" y="41219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D12D380E-4278-7745-84E6-86D45BE79C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9995" y="41219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2294AAB9-98B9-D34E-9669-E3C6FD13AEC5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80692" y="4121926"/>
            <a:ext cx="2590800" cy="1386505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9E28522-8FDD-4A41-982B-C8B792C42C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7237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Icons Collag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7">
            <a:extLst>
              <a:ext uri="{FF2B5EF4-FFF2-40B4-BE49-F238E27FC236}">
                <a16:creationId xmlns:a16="http://schemas.microsoft.com/office/drawing/2014/main" id="{D533621A-3B50-3E49-95CE-6E76D52402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4001" y="1"/>
            <a:ext cx="3039908" cy="685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EAA83C25-A7D5-C44E-BC03-EABD420FC33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228602" y="1453572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C3320EC-C702-784B-966E-56589D005226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3276601" y="1488209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4404D43E-76A6-4948-9A3B-149BCDDC8C7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324600" y="1485900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72FB2A4E-1B5D-FF46-A012-D1DF01E2470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28602" y="3693062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B0DC0B18-D14B-A540-91A5-DB1C9ED122B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3276601" y="3727699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CD67EB63-28F4-E040-9A84-8011CD7C8FE5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324600" y="3725390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FBCF938-EB1F-E842-88D8-795586C11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96B7D0F-251B-FD43-BCB7-CB20958C0B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86868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7" name="Text Placeholder 57">
            <a:extLst>
              <a:ext uri="{FF2B5EF4-FFF2-40B4-BE49-F238E27FC236}">
                <a16:creationId xmlns:a16="http://schemas.microsoft.com/office/drawing/2014/main" id="{84B35694-6A50-2E4B-A859-D0BD696C8081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868727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37F4BA20-7EA4-D548-8BDD-288F2CD56CA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28602" y="2298081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9F3F735-7447-7F4C-9666-191D8DB32F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76601" y="2332718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909D859B-5629-A343-B124-724E2D22216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24600" y="2330409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tabLst/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F79B734D-A981-F249-B5AD-DD37EA9B21F9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228602" y="4533506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E519CFCA-B445-8D46-AEAE-3AF6051D729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3276601" y="4568143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F60FF828-F1B0-E946-9A7C-82E0A6FCCE44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324600" y="4565834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810D6DC-14C6-8C40-B0D0-7643B3E82B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4681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3 Rows + Number Icons Cloud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37381A-FB30-D746-B9AF-A57A9F25DEA9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6096000" y="0"/>
            <a:ext cx="6096000" cy="6853238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E6E9ED7-CE8B-DA48-86F3-1D34203D4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F5C11761-C1D0-FD45-AC79-71641D4D56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104394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9" name="Text Placeholder 57">
            <a:extLst>
              <a:ext uri="{FF2B5EF4-FFF2-40B4-BE49-F238E27FC236}">
                <a16:creationId xmlns:a16="http://schemas.microsoft.com/office/drawing/2014/main" id="{DDDEE1BD-C0BD-D34A-98F1-DFA5B7561BA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10439965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31BCF95-4828-C34E-A775-48934DDA85DD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997069" y="1570594"/>
            <a:ext cx="3875726" cy="1073547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1C685EA-27B7-5943-AD52-5E9D250433B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991674" y="3295366"/>
            <a:ext cx="3875726" cy="1073547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DC45F44-6CD8-7B49-A629-42720605F70A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228600" y="1553062"/>
            <a:ext cx="1536700" cy="1100342"/>
          </a:xfrm>
          <a:solidFill>
            <a:srgbClr val="FF462D"/>
          </a:solidFill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BBA7945-0BE1-214C-B256-608506718208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228600" y="3268571"/>
            <a:ext cx="1536700" cy="1100342"/>
          </a:xfrm>
          <a:solidFill>
            <a:srgbClr val="FF462D"/>
          </a:solidFill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0DB46209-9729-4840-B4ED-8C84D053EFC7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991674" y="5035153"/>
            <a:ext cx="3875726" cy="1073547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28650" indent="-163513">
              <a:tabLst/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423BFE5-BAFD-CA41-A643-BCE6075A4485}"/>
              </a:ext>
            </a:extLst>
          </p:cNvPr>
          <p:cNvSpPr>
            <a:spLocks noGrp="1"/>
          </p:cNvSpPr>
          <p:nvPr>
            <p:ph sz="quarter" idx="58" hasCustomPrompt="1"/>
          </p:nvPr>
        </p:nvSpPr>
        <p:spPr>
          <a:xfrm>
            <a:off x="228600" y="5008358"/>
            <a:ext cx="1536700" cy="1100342"/>
          </a:xfrm>
          <a:solidFill>
            <a:srgbClr val="FF462D"/>
          </a:solidFill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002BB20-185D-C04B-B313-FA88A06B07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77305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Icons List 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EAA83C25-A7D5-C44E-BC03-EABD420FC33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275642" y="1457036"/>
            <a:ext cx="912044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C3320EC-C702-784B-966E-56589D005226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327091" y="1457036"/>
            <a:ext cx="91204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4404D43E-76A6-4948-9A3B-149BCDDC8C7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379614" y="1457036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72FB2A4E-1B5D-FF46-A012-D1DF01E2470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3275642" y="3727596"/>
            <a:ext cx="912044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B0DC0B18-D14B-A540-91A5-DB1C9ED122B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327091" y="3727596"/>
            <a:ext cx="91204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CD67EB63-28F4-E040-9A84-8011CD7C8FE5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79614" y="3727596"/>
            <a:ext cx="910693" cy="8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PLACE ICON HERE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FBCF938-EB1F-E842-88D8-795586C11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96B7D0F-251B-FD43-BCB7-CB20958C0B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25908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37F4BA20-7EA4-D548-8BDD-288F2CD56CA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276599" y="2292309"/>
            <a:ext cx="2594641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9F3F735-7447-7F4C-9666-191D8DB32F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324600" y="2292309"/>
            <a:ext cx="2594641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909D859B-5629-A343-B124-724E2D22216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379614" y="2292309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F79B734D-A981-F249-B5AD-DD37EA9B21F9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3276599" y="4565834"/>
            <a:ext cx="2594641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E519CFCA-B445-8D46-AEAE-3AF6051D729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324600" y="4565834"/>
            <a:ext cx="2594641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F60FF828-F1B0-E946-9A7C-82E0A6FCCE44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379614" y="4565834"/>
            <a:ext cx="2590800" cy="869992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8F4D12D-6B83-514E-BB8D-710A044CA9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8759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6B568E-C907-154F-B8B9-6B9E2D5F65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80" y="2950210"/>
            <a:ext cx="11729720" cy="255269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8200"/>
              </a:lnSpc>
              <a:buNone/>
              <a:defRPr sz="74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Smaller title slide for    longer headlines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05A1F75-BEC6-5D4E-AAEA-4701507DAB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3680" y="6361669"/>
            <a:ext cx="2616994" cy="1740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CD1C34-5DD0-194D-9424-8AD8FA87FD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4546" y="1562788"/>
            <a:ext cx="5638854" cy="457200"/>
          </a:xfrm>
        </p:spPr>
        <p:txBody>
          <a:bodyPr/>
          <a:lstStyle>
            <a:lvl1pPr marL="0" indent="0">
              <a:buNone/>
              <a:defRPr sz="12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name, role, group 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88E2E725-27A3-A34B-A6E6-98D48C01FA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34957" y="390199"/>
            <a:ext cx="5609038" cy="52279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1600"/>
              </a:lnSpc>
              <a:buNone/>
              <a:defRPr sz="2000" b="0" i="0">
                <a:solidFill>
                  <a:srgbClr val="042315"/>
                </a:solidFill>
                <a:latin typeface="TWK Everett" panose="020B0204000000000000" pitchFamily="34" charset="7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DAC71B-6BE3-2748-8D99-FC71981C22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7586" y="101121"/>
            <a:ext cx="2067297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214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icons numbers">
    <p:bg>
      <p:bgPr>
        <a:solidFill>
          <a:srgbClr val="F2F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FBCF938-EB1F-E842-88D8-795586C11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96B7D0F-251B-FD43-BCB7-CB20958C0B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7" name="Text Placeholder 57">
            <a:extLst>
              <a:ext uri="{FF2B5EF4-FFF2-40B4-BE49-F238E27FC236}">
                <a16:creationId xmlns:a16="http://schemas.microsoft.com/office/drawing/2014/main" id="{84B35694-6A50-2E4B-A859-D0BD696C8081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37F4BA20-7EA4-D548-8BDD-288F2CD56CA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276600" y="1338688"/>
            <a:ext cx="2590800" cy="4681111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9F3F735-7447-7F4C-9666-191D8DB32F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326520" y="1338688"/>
            <a:ext cx="2590800" cy="4681111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909D859B-5629-A343-B124-724E2D22216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372600" y="1338688"/>
            <a:ext cx="2590800" cy="4681111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CEB27A4-334A-A14E-ABCB-FF0FE4C45437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3276599" y="306073"/>
            <a:ext cx="2590799" cy="593087"/>
          </a:xfrm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4DC4447-B143-E64A-B37F-4CA9ECB1087D}"/>
              </a:ext>
            </a:extLst>
          </p:cNvPr>
          <p:cNvSpPr>
            <a:spLocks noGrp="1"/>
          </p:cNvSpPr>
          <p:nvPr>
            <p:ph sz="quarter" idx="55" hasCustomPrompt="1"/>
          </p:nvPr>
        </p:nvSpPr>
        <p:spPr>
          <a:xfrm>
            <a:off x="6326520" y="306073"/>
            <a:ext cx="2590799" cy="593087"/>
          </a:xfrm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40A1C0-99AC-9E4D-A44D-319D057C0A41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9369073" y="306073"/>
            <a:ext cx="2590799" cy="593087"/>
          </a:xfrm>
        </p:spPr>
        <p:txBody>
          <a:bodyPr/>
          <a:lstStyle>
            <a:lvl1pPr marL="0" indent="0">
              <a:buNone/>
              <a:defRPr sz="2400">
                <a:ln>
                  <a:noFill/>
                </a:ln>
                <a:solidFill>
                  <a:srgbClr val="042315"/>
                </a:solidFill>
              </a:defRPr>
            </a:lvl1pPr>
          </a:lstStyle>
          <a:p>
            <a:pPr lvl="0"/>
            <a:r>
              <a:rPr lang="en-US" dirty="0"/>
              <a:t>Add icon or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2C66027-8C58-2E48-AF9C-F509505FA3B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3276600" y="1039283"/>
            <a:ext cx="2590800" cy="299406"/>
          </a:xfrm>
        </p:spPr>
        <p:txBody>
          <a:bodyPr/>
          <a:lstStyle>
            <a:lvl1pPr marL="0" indent="0">
              <a:buNone/>
              <a:defRPr sz="1400" b="1">
                <a:solidFill>
                  <a:srgbClr val="FF462D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CC59EC9-E651-6C4B-B488-6E5FFEAB7E55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326520" y="1039283"/>
            <a:ext cx="2590800" cy="299406"/>
          </a:xfrm>
        </p:spPr>
        <p:txBody>
          <a:bodyPr/>
          <a:lstStyle>
            <a:lvl1pPr marL="0" indent="0">
              <a:buNone/>
              <a:defRPr sz="1400" b="1">
                <a:solidFill>
                  <a:srgbClr val="FF462D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Subheading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E24D388-4045-7548-AF64-526E9A4406E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73643" y="1039283"/>
            <a:ext cx="2590800" cy="299406"/>
          </a:xfrm>
        </p:spPr>
        <p:txBody>
          <a:bodyPr/>
          <a:lstStyle>
            <a:lvl1pPr marL="0" indent="0">
              <a:buNone/>
              <a:defRPr sz="1400" b="1">
                <a:solidFill>
                  <a:srgbClr val="FF462D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Subheading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F078DFF-DECE-A745-B532-A9666C19F5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0767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 Per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B3700A0-29DE-834A-B6C2-E3D4696E5DD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28600" y="1714500"/>
            <a:ext cx="2590798" cy="26241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B033EB2-943A-4B45-BCB7-8F690C8C2FA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276603" y="1714500"/>
            <a:ext cx="2590792" cy="26241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0A8E385F-9F3A-F34C-B402-8E3D0FAF6512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324598" y="1714570"/>
            <a:ext cx="2590798" cy="26241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F3F9DA77-6808-2944-8C0A-444E071E4599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372600" y="1714500"/>
            <a:ext cx="2590798" cy="26241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6" name="Text Placeholder 57">
            <a:extLst>
              <a:ext uri="{FF2B5EF4-FFF2-40B4-BE49-F238E27FC236}">
                <a16:creationId xmlns:a16="http://schemas.microsoft.com/office/drawing/2014/main" id="{B2B820F6-126F-8149-B82A-8DD59FF7452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28600" y="4497479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6ABDDB77-D01D-2D45-AB6A-133D17B19CC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28600" y="4822803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Job title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FF1B4342-A191-6046-A5F0-BFF28F19A6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276603" y="4497479"/>
            <a:ext cx="2590792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19" name="Text Placeholder 57">
            <a:extLst>
              <a:ext uri="{FF2B5EF4-FFF2-40B4-BE49-F238E27FC236}">
                <a16:creationId xmlns:a16="http://schemas.microsoft.com/office/drawing/2014/main" id="{B1600CC4-0E13-0843-97B2-BA2085875C3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76603" y="4822803"/>
            <a:ext cx="2590792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5E8E0B01-55EB-4048-BB54-664B94BD7B1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24598" y="4497549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21" name="Text Placeholder 57">
            <a:extLst>
              <a:ext uri="{FF2B5EF4-FFF2-40B4-BE49-F238E27FC236}">
                <a16:creationId xmlns:a16="http://schemas.microsoft.com/office/drawing/2014/main" id="{BC7BECD0-75FF-3042-BDE3-94019E61C03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24598" y="4822873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8A6F00F2-D50A-574E-A221-C293AC5D87F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372600" y="4497479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23" name="Text Placeholder 57">
            <a:extLst>
              <a:ext uri="{FF2B5EF4-FFF2-40B4-BE49-F238E27FC236}">
                <a16:creationId xmlns:a16="http://schemas.microsoft.com/office/drawing/2014/main" id="{E8139806-FAC2-774B-8754-D3B9129FDC3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372600" y="4822803"/>
            <a:ext cx="2590798" cy="2825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16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0B36663A-F467-DB43-B684-1727EE9E42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7D3CF3FA-A4EE-3A4E-94C5-46B3773C1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2" name="Text Placeholder 57">
            <a:extLst>
              <a:ext uri="{FF2B5EF4-FFF2-40B4-BE49-F238E27FC236}">
                <a16:creationId xmlns:a16="http://schemas.microsoft.com/office/drawing/2014/main" id="{9BC898E2-BCBF-4446-BABF-861D604C679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EF205C8-3DFD-E645-A3E7-E32DA5C8EE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65281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-8 Per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B3700A0-29DE-834A-B6C2-E3D4696E5DD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33819" y="1714499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PHOTO HERE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B033EB2-943A-4B45-BCB7-8F690C8C2FA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19400" y="17145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0A8E385F-9F3A-F34C-B402-8E3D0FAF6512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575437" y="17145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F3F9DA77-6808-2944-8C0A-444E071E4599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627572" y="17145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16" name="Text Placeholder 57">
            <a:extLst>
              <a:ext uri="{FF2B5EF4-FFF2-40B4-BE49-F238E27FC236}">
                <a16:creationId xmlns:a16="http://schemas.microsoft.com/office/drawing/2014/main" id="{B2B820F6-126F-8149-B82A-8DD59FF7452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3820" y="3395323"/>
            <a:ext cx="1512000" cy="27717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17" name="Text Placeholder 57">
            <a:extLst>
              <a:ext uri="{FF2B5EF4-FFF2-40B4-BE49-F238E27FC236}">
                <a16:creationId xmlns:a16="http://schemas.microsoft.com/office/drawing/2014/main" id="{6ABDDB77-D01D-2D45-AB6A-133D17B19CC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33820" y="3734391"/>
            <a:ext cx="1512000" cy="23238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18" name="Text Placeholder 57">
            <a:extLst>
              <a:ext uri="{FF2B5EF4-FFF2-40B4-BE49-F238E27FC236}">
                <a16:creationId xmlns:a16="http://schemas.microsoft.com/office/drawing/2014/main" id="{FF1B4342-A191-6046-A5F0-BFF28F19A6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19413" y="33953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19" name="Text Placeholder 57">
            <a:extLst>
              <a:ext uri="{FF2B5EF4-FFF2-40B4-BE49-F238E27FC236}">
                <a16:creationId xmlns:a16="http://schemas.microsoft.com/office/drawing/2014/main" id="{B1600CC4-0E13-0843-97B2-BA2085875C3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19413" y="36896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0" name="Text Placeholder 57">
            <a:extLst>
              <a:ext uri="{FF2B5EF4-FFF2-40B4-BE49-F238E27FC236}">
                <a16:creationId xmlns:a16="http://schemas.microsoft.com/office/drawing/2014/main" id="{5E8E0B01-55EB-4048-BB54-664B94BD7B1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575438" y="33953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21" name="Text Placeholder 57">
            <a:extLst>
              <a:ext uri="{FF2B5EF4-FFF2-40B4-BE49-F238E27FC236}">
                <a16:creationId xmlns:a16="http://schemas.microsoft.com/office/drawing/2014/main" id="{BC7BECD0-75FF-3042-BDE3-94019E61C03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575438" y="36896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22" name="Text Placeholder 57">
            <a:extLst>
              <a:ext uri="{FF2B5EF4-FFF2-40B4-BE49-F238E27FC236}">
                <a16:creationId xmlns:a16="http://schemas.microsoft.com/office/drawing/2014/main" id="{8A6F00F2-D50A-574E-A221-C293AC5D87F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27560" y="33953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23" name="Text Placeholder 57">
            <a:extLst>
              <a:ext uri="{FF2B5EF4-FFF2-40B4-BE49-F238E27FC236}">
                <a16:creationId xmlns:a16="http://schemas.microsoft.com/office/drawing/2014/main" id="{E8139806-FAC2-774B-8754-D3B9129FDC3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627560" y="36896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48" name="Picture Placeholder 5">
            <a:extLst>
              <a:ext uri="{FF2B5EF4-FFF2-40B4-BE49-F238E27FC236}">
                <a16:creationId xmlns:a16="http://schemas.microsoft.com/office/drawing/2014/main" id="{6A8C7DF1-F337-EC49-B05B-13C6FB2E93AF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368761" y="17145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49" name="Text Placeholder 57">
            <a:extLst>
              <a:ext uri="{FF2B5EF4-FFF2-40B4-BE49-F238E27FC236}">
                <a16:creationId xmlns:a16="http://schemas.microsoft.com/office/drawing/2014/main" id="{72914EC1-F551-494C-AB2B-F015EEF053C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368775" y="33953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50" name="Text Placeholder 57">
            <a:extLst>
              <a:ext uri="{FF2B5EF4-FFF2-40B4-BE49-F238E27FC236}">
                <a16:creationId xmlns:a16="http://schemas.microsoft.com/office/drawing/2014/main" id="{CCFFABBE-6F7E-E64A-9FA8-9B23B70A1D7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368775" y="36896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51" name="Picture Placeholder 5">
            <a:extLst>
              <a:ext uri="{FF2B5EF4-FFF2-40B4-BE49-F238E27FC236}">
                <a16:creationId xmlns:a16="http://schemas.microsoft.com/office/drawing/2014/main" id="{EC564B29-DBC8-B145-A90E-D7D31E17F1A4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819400" y="42672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52" name="Picture Placeholder 5">
            <a:extLst>
              <a:ext uri="{FF2B5EF4-FFF2-40B4-BE49-F238E27FC236}">
                <a16:creationId xmlns:a16="http://schemas.microsoft.com/office/drawing/2014/main" id="{5CBBEB45-0860-9C48-AAFB-DA5D97E359D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572000" y="42672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53" name="Picture Placeholder 5">
            <a:extLst>
              <a:ext uri="{FF2B5EF4-FFF2-40B4-BE49-F238E27FC236}">
                <a16:creationId xmlns:a16="http://schemas.microsoft.com/office/drawing/2014/main" id="{5E3A23D0-9830-8048-8B42-F3CA60156086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619999" y="4267200"/>
            <a:ext cx="1512000" cy="1528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WK Everett" panose="020B0204000000000000" pitchFamily="34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PHOTO HERE</a:t>
            </a:r>
          </a:p>
        </p:txBody>
      </p:sp>
      <p:sp>
        <p:nvSpPr>
          <p:cNvPr id="54" name="Text Placeholder 57">
            <a:extLst>
              <a:ext uri="{FF2B5EF4-FFF2-40B4-BE49-F238E27FC236}">
                <a16:creationId xmlns:a16="http://schemas.microsoft.com/office/drawing/2014/main" id="{76ACB4EF-278F-E541-939B-B6B3CC5C4B5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2815987" y="59480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55" name="Text Placeholder 57">
            <a:extLst>
              <a:ext uri="{FF2B5EF4-FFF2-40B4-BE49-F238E27FC236}">
                <a16:creationId xmlns:a16="http://schemas.microsoft.com/office/drawing/2014/main" id="{CE0EAFE2-1B77-834B-80F8-5BFA0E7621A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815987" y="62423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56" name="Text Placeholder 57">
            <a:extLst>
              <a:ext uri="{FF2B5EF4-FFF2-40B4-BE49-F238E27FC236}">
                <a16:creationId xmlns:a16="http://schemas.microsoft.com/office/drawing/2014/main" id="{CF17D70D-4BB0-4347-B562-FFF0B31BD3E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572000" y="59480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57" name="Text Placeholder 57">
            <a:extLst>
              <a:ext uri="{FF2B5EF4-FFF2-40B4-BE49-F238E27FC236}">
                <a16:creationId xmlns:a16="http://schemas.microsoft.com/office/drawing/2014/main" id="{1D4F9C0D-1795-924F-8193-D71FF118474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572000" y="62423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71A7BF9A-B896-0448-889A-ADCA45DC590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620013" y="5948023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Name Last</a:t>
            </a:r>
          </a:p>
        </p:txBody>
      </p:sp>
      <p:sp>
        <p:nvSpPr>
          <p:cNvPr id="59" name="Text Placeholder 57">
            <a:extLst>
              <a:ext uri="{FF2B5EF4-FFF2-40B4-BE49-F238E27FC236}">
                <a16:creationId xmlns:a16="http://schemas.microsoft.com/office/drawing/2014/main" id="{C61426B2-4DDC-E948-AB1D-24296D6D19E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620013" y="6242302"/>
            <a:ext cx="1512000" cy="3131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Job title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A9BC06C-D2E7-6D48-8415-2205C0DC84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26779BA8-C97F-874A-8BBE-7ACBBB2682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38" name="Text Placeholder 57">
            <a:extLst>
              <a:ext uri="{FF2B5EF4-FFF2-40B4-BE49-F238E27FC236}">
                <a16:creationId xmlns:a16="http://schemas.microsoft.com/office/drawing/2014/main" id="{9B4AF5FC-3E30-3C49-AFCF-90344C8AAF7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B7DF26D-B758-9E48-954D-8FDB45D40B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1321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DF542D8-F4D5-2F4C-AA85-3E9B98B22018}"/>
              </a:ext>
            </a:extLst>
          </p:cNvPr>
          <p:cNvSpPr/>
          <p:nvPr userDrawn="1"/>
        </p:nvSpPr>
        <p:spPr>
          <a:xfrm>
            <a:off x="0" y="2373330"/>
            <a:ext cx="12192000" cy="45067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67FFDD16-D6AF-F546-AFFB-F1DFB952EE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28600" y="1580455"/>
            <a:ext cx="5638800" cy="4796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 consequent </a:t>
            </a:r>
            <a:r>
              <a:rPr lang="en-US" err="1"/>
              <a:t>interdum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.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A9A1B2B-D46E-AA4D-9668-3E8D9A2A0138}"/>
              </a:ext>
            </a:extLst>
          </p:cNvPr>
          <p:cNvCxnSpPr>
            <a:cxnSpLocks/>
          </p:cNvCxnSpPr>
          <p:nvPr userDrawn="1"/>
        </p:nvCxnSpPr>
        <p:spPr>
          <a:xfrm>
            <a:off x="371475" y="4238090"/>
            <a:ext cx="11423256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8A4D290C-BEF9-874F-8BBF-1DDB874CC3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34306" y="4562153"/>
            <a:ext cx="1285694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9E3CBA1F-D75D-DD44-9FC9-83187D25CF3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7990" y="4567814"/>
            <a:ext cx="1214111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5DB25DF3-BBB5-1641-9E31-8ABDBD451F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72475" y="2944525"/>
            <a:ext cx="1299289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9FC6793A-E990-1242-BCCE-2EF1D5D853D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72599" y="2944525"/>
            <a:ext cx="1303205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9CCE9A66-E750-8148-9DDB-9D91DE72E2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990" y="3299800"/>
            <a:ext cx="1214111" cy="513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2018</a:t>
            </a:r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C3FE4973-4952-3349-805B-3FA1455D48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34306" y="3299800"/>
            <a:ext cx="1285694" cy="513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2020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2EC41A7F-860C-CC4C-B213-895AA10E45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72475" y="4562154"/>
            <a:ext cx="1299525" cy="45163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2019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AC04860-BBA9-2A4B-AC04-7428C5D389A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72600" y="4562153"/>
            <a:ext cx="1295400" cy="45163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2021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1245DC1-45B0-8541-930E-EFEA195903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bg1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9DCF0456-889B-074D-AE66-E88CFF94C6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0" y="294477"/>
            <a:ext cx="10439400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4" name="Text Placeholder 57">
            <a:extLst>
              <a:ext uri="{FF2B5EF4-FFF2-40B4-BE49-F238E27FC236}">
                <a16:creationId xmlns:a16="http://schemas.microsoft.com/office/drawing/2014/main" id="{0544D3FE-C889-BD43-88F4-BC1179588CF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C3E1F45-C906-4746-86FE-9A1F8D760D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25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727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DF542D8-F4D5-2F4C-AA85-3E9B98B22018}"/>
              </a:ext>
            </a:extLst>
          </p:cNvPr>
          <p:cNvSpPr/>
          <p:nvPr userDrawn="1"/>
        </p:nvSpPr>
        <p:spPr>
          <a:xfrm>
            <a:off x="0" y="2373330"/>
            <a:ext cx="12192000" cy="4506786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A9A1B2B-D46E-AA4D-9668-3E8D9A2A0138}"/>
              </a:ext>
            </a:extLst>
          </p:cNvPr>
          <p:cNvCxnSpPr>
            <a:cxnSpLocks/>
          </p:cNvCxnSpPr>
          <p:nvPr userDrawn="1"/>
        </p:nvCxnSpPr>
        <p:spPr>
          <a:xfrm>
            <a:off x="371475" y="4238090"/>
            <a:ext cx="11423256" cy="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F4F25738-2311-D740-B2C6-BE1CD071D2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34306" y="4562153"/>
            <a:ext cx="1285694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71554AD8-46DA-5949-B9F4-86A6FE74E8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7990" y="4567814"/>
            <a:ext cx="1214111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56EA88FE-AAA6-7A4A-AD45-A304903C515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76600" y="2944525"/>
            <a:ext cx="1295164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04893F28-3E47-1B42-A0F2-3648AC28941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72600" y="2944525"/>
            <a:ext cx="1285694" cy="753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0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6468B048-C31D-8A43-A3B0-2F05CB6A5B2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990" y="3299800"/>
            <a:ext cx="1214111" cy="513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2018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9BD5E972-A66C-A44A-8BAE-6B3DB96BA0D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34306" y="3299800"/>
            <a:ext cx="1285694" cy="5139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2020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C9A96D1D-4DDD-8A4B-BFAA-3FF018F03F7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76600" y="4562154"/>
            <a:ext cx="1295164" cy="45163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2019</a:t>
            </a:r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EA54360F-73BE-6146-B6A8-15F19C594CE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72600" y="4562153"/>
            <a:ext cx="1295400" cy="45163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2021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5731E03-0FB6-594C-B3AD-74A73B9749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28600" y="1580455"/>
            <a:ext cx="5638800" cy="4796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 consequent </a:t>
            </a:r>
            <a:r>
              <a:rPr lang="en-US" err="1"/>
              <a:t>interdum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. 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B6FA4843-5EA9-2646-9CAC-172DC0B16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64B8027C-5EF9-7C4A-9B0D-1B079AE626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27" name="Text Placeholder 57">
            <a:extLst>
              <a:ext uri="{FF2B5EF4-FFF2-40B4-BE49-F238E27FC236}">
                <a16:creationId xmlns:a16="http://schemas.microsoft.com/office/drawing/2014/main" id="{1BF9AC26-FC9D-8545-A80A-3449AE4BDBD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87CF46D-098C-E544-B664-06541A2B08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60409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3 Data Series (Right) Cl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C938A9-452C-1549-BE20-0A5AA1D7F600}"/>
              </a:ext>
            </a:extLst>
          </p:cNvPr>
          <p:cNvSpPr/>
          <p:nvPr userDrawn="1"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rgbClr val="F2F1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17" name="Chart Placeholder 16">
            <a:extLst>
              <a:ext uri="{FF2B5EF4-FFF2-40B4-BE49-F238E27FC236}">
                <a16:creationId xmlns:a16="http://schemas.microsoft.com/office/drawing/2014/main" id="{968EB040-BF86-1A41-8C69-5DED5E27CDE2}"/>
              </a:ext>
            </a:extLst>
          </p:cNvPr>
          <p:cNvSpPr>
            <a:spLocks noGrp="1"/>
          </p:cNvSpPr>
          <p:nvPr>
            <p:ph type="chart" sz="quarter" idx="29" hasCustomPrompt="1"/>
          </p:nvPr>
        </p:nvSpPr>
        <p:spPr>
          <a:xfrm>
            <a:off x="9381035" y="343425"/>
            <a:ext cx="2590800" cy="16277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18" name="Chart Placeholder 16">
            <a:extLst>
              <a:ext uri="{FF2B5EF4-FFF2-40B4-BE49-F238E27FC236}">
                <a16:creationId xmlns:a16="http://schemas.microsoft.com/office/drawing/2014/main" id="{43FB1247-FEB8-FD44-8B83-7FE927AF1171}"/>
              </a:ext>
            </a:extLst>
          </p:cNvPr>
          <p:cNvSpPr>
            <a:spLocks noGrp="1"/>
          </p:cNvSpPr>
          <p:nvPr>
            <p:ph type="chart" sz="quarter" idx="30" hasCustomPrompt="1"/>
          </p:nvPr>
        </p:nvSpPr>
        <p:spPr>
          <a:xfrm>
            <a:off x="9372600" y="2490724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19" name="Chart Placeholder 16">
            <a:extLst>
              <a:ext uri="{FF2B5EF4-FFF2-40B4-BE49-F238E27FC236}">
                <a16:creationId xmlns:a16="http://schemas.microsoft.com/office/drawing/2014/main" id="{4AE38E9C-5D6C-C948-B3A6-E27F18CF72CF}"/>
              </a:ext>
            </a:extLst>
          </p:cNvPr>
          <p:cNvSpPr>
            <a:spLocks noGrp="1"/>
          </p:cNvSpPr>
          <p:nvPr>
            <p:ph type="chart" sz="quarter" idx="31" hasCustomPrompt="1"/>
          </p:nvPr>
        </p:nvSpPr>
        <p:spPr>
          <a:xfrm>
            <a:off x="9372601" y="4638023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1E43EDBF-C7F2-D34C-9A7D-2CB4701F220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10928" y="2490724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074238C-8160-2049-9CB5-36B4F32B666E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6610928" y="4638023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BA20546B-74D7-664A-AEC5-81567BA99A6D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6610928" y="343425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43%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C7F5C8C4-19DE-3741-811C-580DA268552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10928" y="1256199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EFF18462-2306-9A4F-AA43-F1AF90986D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10928" y="3424046"/>
            <a:ext cx="1924521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F6ABDC22-19AC-AE45-9A2A-DF2146AE0CC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10928" y="5571345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62E7A7F0-3DA6-7544-8D17-6D264BC7A8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7C6E41A1-9410-294A-9B62-24ED3286B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5706"/>
            <a:ext cx="4343400" cy="114729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 as a caption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8A5121F-BAA4-6F4A-84C2-849E6A9D7D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31" name="Text Placeholder 57">
            <a:extLst>
              <a:ext uri="{FF2B5EF4-FFF2-40B4-BE49-F238E27FC236}">
                <a16:creationId xmlns:a16="http://schemas.microsoft.com/office/drawing/2014/main" id="{47EF89B8-95D8-6540-9368-4EFED80D527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Add subheading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6B5337DD-68B3-1441-805E-A5E5D14B595E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228600" y="3277126"/>
            <a:ext cx="4343164" cy="274267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0563" indent="-163513">
              <a:buFont typeface="Courier New" panose="02070309020205020404" pitchFamily="49" charset="0"/>
              <a:buChar char="o"/>
              <a:tabLst/>
              <a:defRPr sz="1200">
                <a:solidFill>
                  <a:srgbClr val="3D3C3C"/>
                </a:solidFill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1437F24-2848-144A-8AF8-E647B08134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6156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 3 Data Series (Right)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C938A9-452C-1549-BE20-0A5AA1D7F600}"/>
              </a:ext>
            </a:extLst>
          </p:cNvPr>
          <p:cNvSpPr/>
          <p:nvPr userDrawn="1"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rgbClr val="DD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0EE8F709-F96A-174E-8BD3-B90D583D9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0130" y="2490724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2F775E0D-BE32-DC44-A8AF-F3BFCA8B5CAD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6560130" y="4638023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1B052F5E-4798-9045-911D-7DAF79460AC8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6560130" y="343425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042315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43%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AD0D975F-B435-184D-BBBA-DD4B4F13A20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60130" y="1256199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text—</a:t>
            </a:r>
            <a:r>
              <a:rPr lang="en-US" dirty="0" err="1"/>
              <a:t>sepien</a:t>
            </a:r>
            <a:r>
              <a:rPr lang="en-US" dirty="0"/>
              <a:t> et ligula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proin</a:t>
            </a:r>
            <a:r>
              <a:rPr lang="en-US" dirty="0"/>
              <a:t> libero </a:t>
            </a:r>
            <a:r>
              <a:rPr lang="en-US" dirty="0" err="1"/>
              <a:t>nunc</a:t>
            </a:r>
            <a:r>
              <a:rPr lang="en-US" dirty="0"/>
              <a:t>.</a:t>
            </a:r>
          </a:p>
        </p:txBody>
      </p: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64B03BB7-5EDC-A24B-AB82-587FC884975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60130" y="3424046"/>
            <a:ext cx="1924521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9D739BD5-61A3-4B4A-BAF0-2302FCB992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560130" y="5571345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6548677B-61C8-1A4D-8C33-2719039799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5706"/>
            <a:ext cx="4343400" cy="114729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body text here– as a caption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3C7BE69-7B56-B043-8F79-03D68ACFE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782E6AB1-3AD0-734E-BB66-52D31474D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388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7" name="Text Placeholder 57">
            <a:extLst>
              <a:ext uri="{FF2B5EF4-FFF2-40B4-BE49-F238E27FC236}">
                <a16:creationId xmlns:a16="http://schemas.microsoft.com/office/drawing/2014/main" id="{764D90E9-CF3D-D545-B3AF-220D056ACE5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563910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515B666A-1C2F-A545-A6BA-B8A519DE182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228600" y="3277126"/>
            <a:ext cx="4343164" cy="274267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hart Placeholder 16">
            <a:extLst>
              <a:ext uri="{FF2B5EF4-FFF2-40B4-BE49-F238E27FC236}">
                <a16:creationId xmlns:a16="http://schemas.microsoft.com/office/drawing/2014/main" id="{3A0BBCBA-C8E1-4AB5-A9BB-F058E066BFF0}"/>
              </a:ext>
            </a:extLst>
          </p:cNvPr>
          <p:cNvSpPr>
            <a:spLocks noGrp="1"/>
          </p:cNvSpPr>
          <p:nvPr>
            <p:ph type="chart" sz="quarter" idx="29" hasCustomPrompt="1"/>
          </p:nvPr>
        </p:nvSpPr>
        <p:spPr>
          <a:xfrm>
            <a:off x="9381035" y="343425"/>
            <a:ext cx="2590800" cy="16277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19" name="Chart Placeholder 16">
            <a:extLst>
              <a:ext uri="{FF2B5EF4-FFF2-40B4-BE49-F238E27FC236}">
                <a16:creationId xmlns:a16="http://schemas.microsoft.com/office/drawing/2014/main" id="{72D911F8-A9E0-48DA-996A-E5B9C4937BDE}"/>
              </a:ext>
            </a:extLst>
          </p:cNvPr>
          <p:cNvSpPr>
            <a:spLocks noGrp="1"/>
          </p:cNvSpPr>
          <p:nvPr>
            <p:ph type="chart" sz="quarter" idx="30" hasCustomPrompt="1"/>
          </p:nvPr>
        </p:nvSpPr>
        <p:spPr>
          <a:xfrm>
            <a:off x="9372600" y="2490724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21" name="Chart Placeholder 16">
            <a:extLst>
              <a:ext uri="{FF2B5EF4-FFF2-40B4-BE49-F238E27FC236}">
                <a16:creationId xmlns:a16="http://schemas.microsoft.com/office/drawing/2014/main" id="{45F1F91B-EA51-422E-BFBC-19578BC3CD23}"/>
              </a:ext>
            </a:extLst>
          </p:cNvPr>
          <p:cNvSpPr>
            <a:spLocks noGrp="1"/>
          </p:cNvSpPr>
          <p:nvPr>
            <p:ph type="chart" sz="quarter" idx="31" hasCustomPrompt="1"/>
          </p:nvPr>
        </p:nvSpPr>
        <p:spPr>
          <a:xfrm>
            <a:off x="9372601" y="4638023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D5CFA30-D93D-4C49-9EC0-0C23A6E613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70718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 3 Data Series (Right)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C938A9-452C-1549-BE20-0A5AA1D7F600}"/>
              </a:ext>
            </a:extLst>
          </p:cNvPr>
          <p:cNvSpPr/>
          <p:nvPr userDrawn="1"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rgbClr val="297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solidFill>
                <a:srgbClr val="29707A"/>
              </a:solidFill>
              <a:latin typeface="TWK Everett" panose="020B0204000000000000" pitchFamily="34" charset="77"/>
            </a:endParaRP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0EE8F709-F96A-174E-8BD3-B90D583D9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0130" y="2490724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4CDD84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2F775E0D-BE32-DC44-A8AF-F3BFCA8B5CAD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6560130" y="4638023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4CDD84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43%</a:t>
            </a: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1B052F5E-4798-9045-911D-7DAF79460AC8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6560130" y="343425"/>
            <a:ext cx="1924521" cy="87967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6200" b="0" i="0">
                <a:ln w="12700">
                  <a:solidFill>
                    <a:srgbClr val="4CDD84"/>
                  </a:solidFill>
                </a:ln>
                <a:noFill/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43%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AD0D975F-B435-184D-BBBA-DD4B4F13A20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60130" y="1256199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 dirty="0"/>
              <a:t>Add text—</a:t>
            </a:r>
            <a:r>
              <a:rPr lang="en-US" dirty="0" err="1"/>
              <a:t>sepien</a:t>
            </a:r>
            <a:r>
              <a:rPr lang="en-US" dirty="0"/>
              <a:t> et ligula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proin</a:t>
            </a:r>
            <a:r>
              <a:rPr lang="en-US" dirty="0"/>
              <a:t> libero </a:t>
            </a:r>
            <a:r>
              <a:rPr lang="en-US" dirty="0" err="1"/>
              <a:t>nunc</a:t>
            </a:r>
            <a:r>
              <a:rPr lang="en-US" dirty="0"/>
              <a:t>.</a:t>
            </a:r>
          </a:p>
        </p:txBody>
      </p: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64B03BB7-5EDC-A24B-AB82-587FC884975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60130" y="3424046"/>
            <a:ext cx="1924521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9D739BD5-61A3-4B4A-BAF0-2302FCB992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560130" y="5571345"/>
            <a:ext cx="1924520" cy="71498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200"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text—</a:t>
            </a:r>
            <a:r>
              <a:rPr lang="en-US" err="1"/>
              <a:t>sepien</a:t>
            </a:r>
            <a:r>
              <a:rPr lang="en-US"/>
              <a:t> et ligula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.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6548677B-61C8-1A4D-8C33-2719039799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8600" y="1325706"/>
            <a:ext cx="4343400" cy="114729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32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pPr lvl="0"/>
            <a:r>
              <a:rPr lang="en-US"/>
              <a:t>Add body text here– as a caption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3C7BE69-7B56-B043-8F79-03D68ACFE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782E6AB1-3AD0-734E-BB66-52D31474D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5629635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/>
              <a:t>Add heading here</a:t>
            </a:r>
          </a:p>
        </p:txBody>
      </p:sp>
      <p:sp>
        <p:nvSpPr>
          <p:cNvPr id="27" name="Text Placeholder 57">
            <a:extLst>
              <a:ext uri="{FF2B5EF4-FFF2-40B4-BE49-F238E27FC236}">
                <a16:creationId xmlns:a16="http://schemas.microsoft.com/office/drawing/2014/main" id="{764D90E9-CF3D-D545-B3AF-220D056ACE5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8600" y="714025"/>
            <a:ext cx="5629940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515B666A-1C2F-A545-A6BA-B8A519DE182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228600" y="3277126"/>
            <a:ext cx="4343164" cy="2742673"/>
          </a:xfrm>
        </p:spPr>
        <p:txBody>
          <a:bodyPr/>
          <a:lstStyle>
            <a:lvl1pPr>
              <a:defRPr sz="1200">
                <a:solidFill>
                  <a:srgbClr val="3D3C3C"/>
                </a:solidFill>
              </a:defRPr>
            </a:lvl1pPr>
            <a:lvl2pPr>
              <a:defRPr sz="1200">
                <a:solidFill>
                  <a:srgbClr val="3D3C3C"/>
                </a:solidFill>
              </a:defRPr>
            </a:lvl2pPr>
            <a:lvl3pPr marL="698500" indent="-171450"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>
              <a:defRPr sz="1200">
                <a:solidFill>
                  <a:srgbClr val="3D3C3C"/>
                </a:solidFill>
              </a:defRPr>
            </a:lvl4pPr>
            <a:lvl5pPr>
              <a:defRPr sz="1200">
                <a:solidFill>
                  <a:srgbClr val="3D3C3C"/>
                </a:solidFill>
              </a:defRPr>
            </a:lvl5pPr>
          </a:lstStyle>
          <a:p>
            <a:pPr lvl="0"/>
            <a:r>
              <a:rPr lang="en-US" dirty="0"/>
              <a:t>Add body text</a:t>
            </a:r>
          </a:p>
          <a:p>
            <a:pPr lvl="1"/>
            <a:r>
              <a:rPr lang="en-US" dirty="0"/>
              <a:t>Second level</a:t>
            </a:r>
          </a:p>
          <a:p>
            <a:pPr marL="690563" lvl="2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hart Placeholder 16">
            <a:extLst>
              <a:ext uri="{FF2B5EF4-FFF2-40B4-BE49-F238E27FC236}">
                <a16:creationId xmlns:a16="http://schemas.microsoft.com/office/drawing/2014/main" id="{3A0BBCBA-C8E1-4AB5-A9BB-F058E066BFF0}"/>
              </a:ext>
            </a:extLst>
          </p:cNvPr>
          <p:cNvSpPr>
            <a:spLocks noGrp="1"/>
          </p:cNvSpPr>
          <p:nvPr>
            <p:ph type="chart" sz="quarter" idx="29" hasCustomPrompt="1"/>
          </p:nvPr>
        </p:nvSpPr>
        <p:spPr>
          <a:xfrm>
            <a:off x="9381035" y="343425"/>
            <a:ext cx="2590800" cy="16277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19" name="Chart Placeholder 16">
            <a:extLst>
              <a:ext uri="{FF2B5EF4-FFF2-40B4-BE49-F238E27FC236}">
                <a16:creationId xmlns:a16="http://schemas.microsoft.com/office/drawing/2014/main" id="{72D911F8-A9E0-48DA-996A-E5B9C4937BDE}"/>
              </a:ext>
            </a:extLst>
          </p:cNvPr>
          <p:cNvSpPr>
            <a:spLocks noGrp="1"/>
          </p:cNvSpPr>
          <p:nvPr>
            <p:ph type="chart" sz="quarter" idx="30" hasCustomPrompt="1"/>
          </p:nvPr>
        </p:nvSpPr>
        <p:spPr>
          <a:xfrm>
            <a:off x="9372600" y="2490724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sp>
        <p:nvSpPr>
          <p:cNvPr id="21" name="Chart Placeholder 16">
            <a:extLst>
              <a:ext uri="{FF2B5EF4-FFF2-40B4-BE49-F238E27FC236}">
                <a16:creationId xmlns:a16="http://schemas.microsoft.com/office/drawing/2014/main" id="{45F1F91B-EA51-422E-BFBC-19578BC3CD23}"/>
              </a:ext>
            </a:extLst>
          </p:cNvPr>
          <p:cNvSpPr>
            <a:spLocks noGrp="1"/>
          </p:cNvSpPr>
          <p:nvPr>
            <p:ph type="chart" sz="quarter" idx="31" hasCustomPrompt="1"/>
          </p:nvPr>
        </p:nvSpPr>
        <p:spPr>
          <a:xfrm>
            <a:off x="9372601" y="4638023"/>
            <a:ext cx="2590800" cy="16483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0" i="0">
                <a:solidFill>
                  <a:srgbClr val="E4F4F1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PIE CHART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9230F32-0C58-2044-B63A-E1566CCB83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85246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lide Number Placeholder 5">
            <a:extLst>
              <a:ext uri="{FF2B5EF4-FFF2-40B4-BE49-F238E27FC236}">
                <a16:creationId xmlns:a16="http://schemas.microsoft.com/office/drawing/2014/main" id="{AC864F3C-846C-6846-B894-6D6BE496A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5E4086F1-8F3D-CC49-AD6A-981B2DD769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1043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60" name="Text Placeholder 57">
            <a:extLst>
              <a:ext uri="{FF2B5EF4-FFF2-40B4-BE49-F238E27FC236}">
                <a16:creationId xmlns:a16="http://schemas.microsoft.com/office/drawing/2014/main" id="{523D2605-98E1-C540-A3BC-8F13295F1D1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714025"/>
            <a:ext cx="10439966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61" name="Table Placeholder 2">
            <a:extLst>
              <a:ext uri="{FF2B5EF4-FFF2-40B4-BE49-F238E27FC236}">
                <a16:creationId xmlns:a16="http://schemas.microsoft.com/office/drawing/2014/main" id="{335387C9-B540-7242-96C0-2C325DE4E29E}"/>
              </a:ext>
            </a:extLst>
          </p:cNvPr>
          <p:cNvSpPr>
            <a:spLocks noGrp="1"/>
          </p:cNvSpPr>
          <p:nvPr>
            <p:ph type="tbl" sz="quarter" idx="56" hasCustomPrompt="1"/>
          </p:nvPr>
        </p:nvSpPr>
        <p:spPr>
          <a:xfrm>
            <a:off x="228434" y="1716860"/>
            <a:ext cx="5638966" cy="430294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sp>
        <p:nvSpPr>
          <p:cNvPr id="8" name="Table Placeholder 2">
            <a:extLst>
              <a:ext uri="{FF2B5EF4-FFF2-40B4-BE49-F238E27FC236}">
                <a16:creationId xmlns:a16="http://schemas.microsoft.com/office/drawing/2014/main" id="{D80F0705-A022-4045-8792-F7E7A9E212B3}"/>
              </a:ext>
            </a:extLst>
          </p:cNvPr>
          <p:cNvSpPr>
            <a:spLocks noGrp="1"/>
          </p:cNvSpPr>
          <p:nvPr>
            <p:ph type="tbl" sz="quarter" idx="57" hasCustomPrompt="1"/>
          </p:nvPr>
        </p:nvSpPr>
        <p:spPr>
          <a:xfrm>
            <a:off x="6337920" y="1716860"/>
            <a:ext cx="5638966" cy="430294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98F27A-F621-B249-9E9F-83141032AF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871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ed List Spring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6899531-8154-F249-BFFD-54079D22589A}"/>
              </a:ext>
            </a:extLst>
          </p:cNvPr>
          <p:cNvSpPr/>
          <p:nvPr userDrawn="1"/>
        </p:nvSpPr>
        <p:spPr>
          <a:xfrm>
            <a:off x="3276600" y="0"/>
            <a:ext cx="89154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b="0" i="0" dirty="0">
              <a:latin typeface="TWK Everett" panose="020B0204000000000000" pitchFamily="34" charset="77"/>
            </a:endParaRPr>
          </a:p>
        </p:txBody>
      </p:sp>
      <p:sp>
        <p:nvSpPr>
          <p:cNvPr id="53" name="Slide Number Placeholder 5">
            <a:extLst>
              <a:ext uri="{FF2B5EF4-FFF2-40B4-BE49-F238E27FC236}">
                <a16:creationId xmlns:a16="http://schemas.microsoft.com/office/drawing/2014/main" id="{A8679A03-5236-3147-AA52-464328906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084226B9-DFD0-AC4C-9623-2ABBBDEF5F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599" y="294477"/>
            <a:ext cx="2819401" cy="28107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 b="0" i="0">
                <a:solidFill>
                  <a:srgbClr val="FF462D"/>
                </a:solidFill>
                <a:latin typeface="TWK Everett" panose="020B0204000000000000" pitchFamily="34" charset="77"/>
              </a:defRPr>
            </a:lvl1pPr>
          </a:lstStyle>
          <a:p>
            <a:r>
              <a:rPr lang="en-US" dirty="0"/>
              <a:t>Add heading here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BB274BC4-8559-6840-8EED-14B31B565268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28600" y="714025"/>
            <a:ext cx="2819554" cy="3108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400" b="0" i="0" dirty="0" smtClean="0">
                <a:solidFill>
                  <a:srgbClr val="3D3C3C"/>
                </a:solidFill>
                <a:latin typeface="TWK Everett" panose="020B0204000000000000" pitchFamily="34" charset="77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Add subheading here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687CC35A-5913-DB48-89E7-73EDB3D06399}"/>
              </a:ext>
            </a:extLst>
          </p:cNvPr>
          <p:cNvSpPr>
            <a:spLocks noGrp="1"/>
          </p:cNvSpPr>
          <p:nvPr>
            <p:ph type="tbl" sz="quarter" idx="56" hasCustomPrompt="1"/>
          </p:nvPr>
        </p:nvSpPr>
        <p:spPr>
          <a:xfrm>
            <a:off x="4572000" y="876300"/>
            <a:ext cx="6096000" cy="51435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TABLE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28CDC4-4B8B-A447-AB2E-0737C530D3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44" y="6219839"/>
            <a:ext cx="1063181" cy="4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5396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102" Type="http://schemas.openxmlformats.org/officeDocument/2006/relationships/slideLayout" Target="../slideLayouts/slideLayout102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11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546512-28CF-D240-B81F-9ACB8CB1A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32740"/>
            <a:ext cx="11734800" cy="51451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130B2-56B0-7F46-8400-1E3680E9AA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694180"/>
            <a:ext cx="11506200" cy="3657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marL="693738" lvl="2" indent="-2365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90000"/>
              <a:buFont typeface="Courier New" panose="02070309020205020404" pitchFamily="49" charset="0"/>
              <a:buChar char="o"/>
              <a:tabLst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3B5C29C-C4AF-DD48-AE8A-5B7CB4F103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14480" y="6317405"/>
            <a:ext cx="257355" cy="215947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algn="r">
              <a:defRPr sz="700" b="0" i="0">
                <a:solidFill>
                  <a:schemeClr val="tx2"/>
                </a:solidFill>
                <a:latin typeface="TWK Everett" panose="020B0204000000000000" pitchFamily="34" charset="77"/>
              </a:defRPr>
            </a:lvl1pPr>
          </a:lstStyle>
          <a:p>
            <a:fld id="{BB55D76A-9B6E-CD41-ABBE-F6C938295B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327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870" r:id="rId2"/>
    <p:sldLayoutId id="2147483900" r:id="rId3"/>
    <p:sldLayoutId id="2147483908" r:id="rId4"/>
    <p:sldLayoutId id="2147483909" r:id="rId5"/>
    <p:sldLayoutId id="2147483829" r:id="rId6"/>
    <p:sldLayoutId id="2147483871" r:id="rId7"/>
    <p:sldLayoutId id="2147483792" r:id="rId8"/>
    <p:sldLayoutId id="2147483872" r:id="rId9"/>
    <p:sldLayoutId id="2147483901" r:id="rId10"/>
    <p:sldLayoutId id="2147483910" r:id="rId11"/>
    <p:sldLayoutId id="2147483911" r:id="rId12"/>
    <p:sldLayoutId id="2147483874" r:id="rId13"/>
    <p:sldLayoutId id="2147483873" r:id="rId14"/>
    <p:sldLayoutId id="2147483828" r:id="rId15"/>
    <p:sldLayoutId id="2147483847" r:id="rId16"/>
    <p:sldLayoutId id="2147483902" r:id="rId17"/>
    <p:sldLayoutId id="2147483912" r:id="rId18"/>
    <p:sldLayoutId id="2147483913" r:id="rId19"/>
    <p:sldLayoutId id="2147483903" r:id="rId20"/>
    <p:sldLayoutId id="2147483904" r:id="rId21"/>
    <p:sldLayoutId id="2147483784" r:id="rId22"/>
    <p:sldLayoutId id="2147483842" r:id="rId23"/>
    <p:sldLayoutId id="2147483905" r:id="rId24"/>
    <p:sldLayoutId id="2147483914" r:id="rId25"/>
    <p:sldLayoutId id="2147483915" r:id="rId26"/>
    <p:sldLayoutId id="2147483841" r:id="rId27"/>
    <p:sldLayoutId id="2147483855" r:id="rId28"/>
    <p:sldLayoutId id="2147483895" r:id="rId29"/>
    <p:sldLayoutId id="2147483889" r:id="rId30"/>
    <p:sldLayoutId id="2147483896" r:id="rId31"/>
    <p:sldLayoutId id="2147483891" r:id="rId32"/>
    <p:sldLayoutId id="2147483890" r:id="rId33"/>
    <p:sldLayoutId id="2147483892" r:id="rId34"/>
    <p:sldLayoutId id="2147483906" r:id="rId35"/>
    <p:sldLayoutId id="2147483907" r:id="rId36"/>
    <p:sldLayoutId id="2147483766" r:id="rId37"/>
    <p:sldLayoutId id="2147483856" r:id="rId38"/>
    <p:sldLayoutId id="2147483857" r:id="rId39"/>
    <p:sldLayoutId id="2147483815" r:id="rId40"/>
    <p:sldLayoutId id="2147483816" r:id="rId41"/>
    <p:sldLayoutId id="2147483838" r:id="rId42"/>
    <p:sldLayoutId id="2147483839" r:id="rId43"/>
    <p:sldLayoutId id="2147483853" r:id="rId44"/>
    <p:sldLayoutId id="2147483877" r:id="rId45"/>
    <p:sldLayoutId id="2147483814" r:id="rId46"/>
    <p:sldLayoutId id="2147483791" r:id="rId47"/>
    <p:sldLayoutId id="2147483804" r:id="rId48"/>
    <p:sldLayoutId id="2147483802" r:id="rId49"/>
    <p:sldLayoutId id="2147483865" r:id="rId50"/>
    <p:sldLayoutId id="2147483866" r:id="rId51"/>
    <p:sldLayoutId id="2147483867" r:id="rId52"/>
    <p:sldLayoutId id="2147483876" r:id="rId53"/>
    <p:sldLayoutId id="2147483868" r:id="rId54"/>
    <p:sldLayoutId id="2147483869" r:id="rId55"/>
    <p:sldLayoutId id="2147483881" r:id="rId56"/>
    <p:sldLayoutId id="2147483882" r:id="rId57"/>
    <p:sldLayoutId id="2147483886" r:id="rId58"/>
    <p:sldLayoutId id="2147483893" r:id="rId59"/>
    <p:sldLayoutId id="2147483880" r:id="rId60"/>
    <p:sldLayoutId id="2147483887" r:id="rId61"/>
    <p:sldLayoutId id="2147483805" r:id="rId62"/>
    <p:sldLayoutId id="2147483777" r:id="rId63"/>
    <p:sldLayoutId id="2147483885" r:id="rId64"/>
    <p:sldLayoutId id="2147483785" r:id="rId65"/>
    <p:sldLayoutId id="2147483799" r:id="rId66"/>
    <p:sldLayoutId id="2147483823" r:id="rId67"/>
    <p:sldLayoutId id="2147483864" r:id="rId68"/>
    <p:sldLayoutId id="2147483897" r:id="rId69"/>
    <p:sldLayoutId id="2147483819" r:id="rId70"/>
    <p:sldLayoutId id="2147483822" r:id="rId71"/>
    <p:sldLayoutId id="2147483831" r:id="rId72"/>
    <p:sldLayoutId id="2147483788" r:id="rId73"/>
    <p:sldLayoutId id="2147483798" r:id="rId74"/>
    <p:sldLayoutId id="2147483917" r:id="rId75"/>
    <p:sldLayoutId id="2147483918" r:id="rId76"/>
    <p:sldLayoutId id="2147483859" r:id="rId77"/>
    <p:sldLayoutId id="2147483860" r:id="rId78"/>
    <p:sldLayoutId id="2147483863" r:id="rId79"/>
    <p:sldLayoutId id="2147483824" r:id="rId80"/>
    <p:sldLayoutId id="2147483833" r:id="rId81"/>
    <p:sldLayoutId id="2147483884" r:id="rId82"/>
    <p:sldLayoutId id="2147483827" r:id="rId83"/>
    <p:sldLayoutId id="2147483854" r:id="rId84"/>
    <p:sldLayoutId id="2147483811" r:id="rId85"/>
    <p:sldLayoutId id="2147483826" r:id="rId86"/>
    <p:sldLayoutId id="2147483861" r:id="rId87"/>
    <p:sldLayoutId id="2147483888" r:id="rId88"/>
    <p:sldLayoutId id="2147483878" r:id="rId89"/>
    <p:sldLayoutId id="2147483879" r:id="rId90"/>
    <p:sldLayoutId id="2147483825" r:id="rId91"/>
    <p:sldLayoutId id="2147483845" r:id="rId92"/>
    <p:sldLayoutId id="2147483810" r:id="rId93"/>
    <p:sldLayoutId id="2147483850" r:id="rId94"/>
    <p:sldLayoutId id="2147483813" r:id="rId95"/>
    <p:sldLayoutId id="2147483852" r:id="rId96"/>
    <p:sldLayoutId id="2147483894" r:id="rId97"/>
    <p:sldLayoutId id="2147483883" r:id="rId98"/>
    <p:sldLayoutId id="2147483767" r:id="rId99"/>
    <p:sldLayoutId id="2147483821" r:id="rId100"/>
    <p:sldLayoutId id="2147483846" r:id="rId101"/>
    <p:sldLayoutId id="2147483875" r:id="rId102"/>
    <p:sldLayoutId id="2147483809" r:id="rId103"/>
    <p:sldLayoutId id="2147483834" r:id="rId104"/>
    <p:sldLayoutId id="2147483835" r:id="rId105"/>
    <p:sldLayoutId id="2147483851" r:id="rId106"/>
    <p:sldLayoutId id="2147483786" r:id="rId107"/>
    <p:sldLayoutId id="2147483782" r:id="rId108"/>
    <p:sldLayoutId id="2147483919" r:id="rId109"/>
    <p:sldLayoutId id="2147483898" r:id="rId110"/>
    <p:sldLayoutId id="2147483899" r:id="rId111"/>
    <p:sldLayoutId id="2147483797" r:id="rId112"/>
    <p:sldLayoutId id="2147483920" r:id="rId113"/>
    <p:sldLayoutId id="2147483922" r:id="rId114"/>
    <p:sldLayoutId id="2147483923" r:id="rId115"/>
    <p:sldLayoutId id="2147483921" r:id="rId116"/>
    <p:sldLayoutId id="2147483916" r:id="rId1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1pPr>
    </p:titleStyle>
    <p:bodyStyle>
      <a:lvl1pPr marL="285750" indent="-285750" algn="l" defTabSz="914400" rtl="0" eaLnBrk="1" latinLnBrk="0" hangingPunct="1">
        <a:lnSpc>
          <a:spcPct val="100000"/>
        </a:lnSpc>
        <a:spcBef>
          <a:spcPts val="1000"/>
        </a:spcBef>
        <a:buClr>
          <a:schemeClr val="tx2"/>
        </a:buClr>
        <a:buFont typeface="System Font Regular"/>
        <a:buChar char="–"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1pPr>
      <a:lvl2pPr marL="514350" indent="-225425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tabLst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2pPr>
      <a:lvl3pPr marL="457200" indent="0" algn="l" defTabSz="914400" rtl="0" eaLnBrk="1" latinLnBrk="0" hangingPunct="1">
        <a:lnSpc>
          <a:spcPct val="100000"/>
        </a:lnSpc>
        <a:spcBef>
          <a:spcPts val="500"/>
        </a:spcBef>
        <a:buClr>
          <a:srgbClr val="3D3C3C"/>
        </a:buClr>
        <a:buSzPct val="90000"/>
        <a:buFont typeface="Courier New" panose="02070309020205020404" pitchFamily="49" charset="0"/>
        <a:buNone/>
        <a:tabLst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3pPr>
      <a:lvl4pPr marL="1030288" indent="-288925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System Font Regular"/>
        <a:buChar char="–"/>
        <a:tabLst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4pPr>
      <a:lvl5pPr marL="1257300" indent="-214313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tabLst/>
        <a:defRPr sz="1400" b="0" i="0" kern="1200">
          <a:solidFill>
            <a:schemeClr val="tx2"/>
          </a:solidFill>
          <a:latin typeface="TWK Everett" panose="020B0204000000000000" pitchFamily="34" charset="77"/>
          <a:ea typeface="TWK Everett" panose="020B0204000000000000" pitchFamily="34" charset="77"/>
          <a:cs typeface="TWK Everett" panose="020B0204000000000000" pitchFamily="34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5" pos="3696" userDrawn="1">
          <p15:clr>
            <a:srgbClr val="F26B43"/>
          </p15:clr>
        </p15:guide>
        <p15:guide id="26" pos="3840" userDrawn="1">
          <p15:clr>
            <a:srgbClr val="F26B43"/>
          </p15:clr>
        </p15:guide>
        <p15:guide id="27" pos="2880" userDrawn="1">
          <p15:clr>
            <a:srgbClr val="F26B43"/>
          </p15:clr>
        </p15:guide>
        <p15:guide id="28" pos="3984" userDrawn="1">
          <p15:clr>
            <a:srgbClr val="F26B43"/>
          </p15:clr>
        </p15:guide>
        <p15:guide id="29" pos="4800" userDrawn="1">
          <p15:clr>
            <a:srgbClr val="F26B43"/>
          </p15:clr>
        </p15:guide>
        <p15:guide id="30" pos="5616" userDrawn="1">
          <p15:clr>
            <a:srgbClr val="F26B43"/>
          </p15:clr>
        </p15:guide>
        <p15:guide id="31" pos="2064" userDrawn="1">
          <p15:clr>
            <a:srgbClr val="F26B43"/>
          </p15:clr>
        </p15:guide>
        <p15:guide id="32" pos="1920" userDrawn="1">
          <p15:clr>
            <a:srgbClr val="F26B43"/>
          </p15:clr>
        </p15:guide>
        <p15:guide id="33" pos="1776" userDrawn="1">
          <p15:clr>
            <a:srgbClr val="F26B43"/>
          </p15:clr>
        </p15:guide>
        <p15:guide id="34" pos="144" userDrawn="1">
          <p15:clr>
            <a:srgbClr val="F26B43"/>
          </p15:clr>
        </p15:guide>
        <p15:guide id="35" pos="5904" userDrawn="1">
          <p15:clr>
            <a:srgbClr val="F26B43"/>
          </p15:clr>
        </p15:guide>
        <p15:guide id="36" orient="horz" pos="216" userDrawn="1">
          <p15:clr>
            <a:srgbClr val="F26B43"/>
          </p15:clr>
        </p15:guide>
        <p15:guide id="37" orient="horz" pos="4104" userDrawn="1">
          <p15:clr>
            <a:srgbClr val="F26B43"/>
          </p15:clr>
        </p15:guide>
        <p15:guide id="38" pos="960" userDrawn="1">
          <p15:clr>
            <a:srgbClr val="F26B43"/>
          </p15:clr>
        </p15:guide>
        <p15:guide id="39" pos="5760" userDrawn="1">
          <p15:clr>
            <a:srgbClr val="F26B43"/>
          </p15:clr>
        </p15:guide>
        <p15:guide id="40" orient="horz" pos="552" userDrawn="1">
          <p15:clr>
            <a:srgbClr val="F26B43"/>
          </p15:clr>
        </p15:guide>
        <p15:guide id="41" orient="horz" pos="3792" userDrawn="1">
          <p15:clr>
            <a:srgbClr val="F26B43"/>
          </p15:clr>
        </p15:guide>
        <p15:guide id="42" orient="horz" pos="2160" userDrawn="1">
          <p15:clr>
            <a:srgbClr val="F26B43"/>
          </p15:clr>
        </p15:guide>
        <p15:guide id="44" orient="horz" pos="1080" userDrawn="1">
          <p15:clr>
            <a:srgbClr val="F26B43"/>
          </p15:clr>
        </p15:guide>
        <p15:guide id="45" orient="horz" pos="2688" userDrawn="1">
          <p15:clr>
            <a:srgbClr val="F26B43"/>
          </p15:clr>
        </p15:guide>
        <p15:guide id="47" orient="horz" pos="3264" userDrawn="1">
          <p15:clr>
            <a:srgbClr val="F26B43"/>
          </p15:clr>
        </p15:guide>
        <p15:guide id="49" orient="horz" pos="1632" userDrawn="1">
          <p15:clr>
            <a:srgbClr val="F26B43"/>
          </p15:clr>
        </p15:guide>
        <p15:guide id="51" pos="7536" userDrawn="1">
          <p15:clr>
            <a:srgbClr val="F26B43"/>
          </p15:clr>
        </p15:guide>
        <p15:guide id="52" pos="67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0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0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9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5.xml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DC3CF7-C39D-DF45-9735-74B2ED3EBD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6000" dirty="0"/>
              <a:t>Machine learning approach to support ticket forecasting from software logs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12ABB-A5C5-194E-AE8B-4F41E2E06C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01.08.2022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30CD0-8831-C041-A29C-1569EF6529A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Master’s thesis presentation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336B07-41F3-7340-8E97-255FAA571FF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Matti Haukilintu</a:t>
            </a:r>
          </a:p>
        </p:txBody>
      </p:sp>
    </p:spTree>
    <p:extLst>
      <p:ext uri="{BB962C8B-B14F-4D97-AF65-F5344CB8AC3E}">
        <p14:creationId xmlns:p14="http://schemas.microsoft.com/office/powerpoint/2010/main" val="2389613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4A8E7-D821-7044-8728-E7C954A90F9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92590" y="145569"/>
            <a:ext cx="7019925" cy="1635419"/>
          </a:xfrm>
        </p:spPr>
        <p:txBody>
          <a:bodyPr/>
          <a:lstStyle/>
          <a:p>
            <a:r>
              <a:rPr lang="en-US" dirty="0"/>
              <a:t>Main question</a:t>
            </a:r>
            <a:endParaRPr lang="en-MX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8B5BFE-9DC0-AD41-BD3B-3DCABF40CE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D2436A8-7077-4C5B-A01D-1374725E2045}"/>
              </a:ext>
            </a:extLst>
          </p:cNvPr>
          <p:cNvSpPr txBox="1">
            <a:spLocks/>
          </p:cNvSpPr>
          <p:nvPr/>
        </p:nvSpPr>
        <p:spPr>
          <a:xfrm>
            <a:off x="192589" y="2049075"/>
            <a:ext cx="7019925" cy="294127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7200" b="0" i="0" kern="1200">
                <a:solidFill>
                  <a:schemeClr val="bg1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“Is there such a correlation between RPA run logs and technical support tickets</a:t>
            </a:r>
          </a:p>
          <a:p>
            <a:r>
              <a:rPr lang="en-US" sz="2800" dirty="0"/>
              <a:t>that an ML algorithm is able to find,</a:t>
            </a:r>
          </a:p>
          <a:p>
            <a:r>
              <a:rPr lang="en-US" sz="2800" dirty="0"/>
              <a:t>and can this correlation be used to forecast a ticket arrival?”</a:t>
            </a:r>
            <a:endParaRPr lang="en-MX" sz="2800" dirty="0"/>
          </a:p>
        </p:txBody>
      </p:sp>
    </p:spTree>
    <p:extLst>
      <p:ext uri="{BB962C8B-B14F-4D97-AF65-F5344CB8AC3E}">
        <p14:creationId xmlns:p14="http://schemas.microsoft.com/office/powerpoint/2010/main" val="2186528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0" lang="en-US" sz="6700" b="0" i="0" u="none" strike="noStrike" kern="1200" cap="none" spc="0" normalizeH="0" baseline="0" noProof="0" dirty="0">
                <a:ln w="12700"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Background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02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3755242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D3B3B"/>
              </a:buClr>
              <a:buNone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Cloud ML platforms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Machine learning algorithms and training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Regression 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PCA-based anomaly detection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N-gram features and feature hashing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Robotic process automation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Data sensitivity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438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Cloud ML platforms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4462154" cy="506204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i-FI" sz="3300" dirty="0"/>
              <a:t>Amazon ML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sz="3300" dirty="0"/>
          </a:p>
          <a:p>
            <a:pPr>
              <a:buFont typeface="Wingdings" panose="05000000000000000000" pitchFamily="2" charset="2"/>
              <a:buChar char="§"/>
            </a:pPr>
            <a:r>
              <a:rPr lang="fi-FI" sz="3300" dirty="0"/>
              <a:t>Google AI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sz="3300" dirty="0"/>
          </a:p>
          <a:p>
            <a:pPr>
              <a:buFont typeface="Wingdings" panose="05000000000000000000" pitchFamily="2" charset="2"/>
              <a:buChar char="§"/>
            </a:pPr>
            <a:r>
              <a:rPr lang="fi-FI" sz="3300" dirty="0"/>
              <a:t>IBM Watson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sz="3300" dirty="0"/>
          </a:p>
          <a:p>
            <a:pPr>
              <a:buFont typeface="Wingdings" panose="05000000000000000000" pitchFamily="2" charset="2"/>
              <a:buChar char="§"/>
            </a:pPr>
            <a:r>
              <a:rPr lang="fi-FI" sz="3300" dirty="0"/>
              <a:t>Microsoft Azure</a:t>
            </a:r>
          </a:p>
          <a:p>
            <a:pPr marL="0" indent="0">
              <a:buNone/>
            </a:pPr>
            <a:r>
              <a:rPr lang="fi-FI" dirty="0"/>
              <a:t>Existing licence</a:t>
            </a:r>
            <a:br>
              <a:rPr lang="fi-FI" dirty="0"/>
            </a:br>
            <a:r>
              <a:rPr lang="fi-FI" dirty="0"/>
              <a:t>Possible to integrate with services in production</a:t>
            </a:r>
          </a:p>
        </p:txBody>
      </p:sp>
      <p:pic>
        <p:nvPicPr>
          <p:cNvPr id="3074" name="Picture 2" descr="Azure Machine Learning Logo Download Vector">
            <a:extLst>
              <a:ext uri="{FF2B5EF4-FFF2-40B4-BE49-F238E27FC236}">
                <a16:creationId xmlns:a16="http://schemas.microsoft.com/office/drawing/2014/main" id="{B8CF7D2E-64B9-47D2-84EC-73DEFABF5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035" y="4838214"/>
            <a:ext cx="770063" cy="828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chine Learning using AWS ML. Machine learning is an application of… | by  Janitha Tennakoon | DataDrivenInvestor">
            <a:extLst>
              <a:ext uri="{FF2B5EF4-FFF2-40B4-BE49-F238E27FC236}">
                <a16:creationId xmlns:a16="http://schemas.microsoft.com/office/drawing/2014/main" id="{835F8BA8-AD24-4832-9052-E994BCCFBF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4046"/>
          <a:stretch/>
        </p:blipFill>
        <p:spPr bwMode="auto">
          <a:xfrm>
            <a:off x="3602166" y="1131445"/>
            <a:ext cx="681801" cy="77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Google AI Blog: Machine Learning in the Cloud, with TensorFlow">
            <a:extLst>
              <a:ext uri="{FF2B5EF4-FFF2-40B4-BE49-F238E27FC236}">
                <a16:creationId xmlns:a16="http://schemas.microsoft.com/office/drawing/2014/main" id="{FAA2DD3C-2A7C-401D-B410-B864759AB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035" y="2367034"/>
            <a:ext cx="770062" cy="77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Technology Convergence Culminates in IBM Watson Machine Learning V2.0 | by  Greg Filla | Medium">
            <a:extLst>
              <a:ext uri="{FF2B5EF4-FFF2-40B4-BE49-F238E27FC236}">
                <a16:creationId xmlns:a16="http://schemas.microsoft.com/office/drawing/2014/main" id="{1F9BBAB5-C17D-436D-B00F-4A17A6FA3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035" y="3602624"/>
            <a:ext cx="770062" cy="77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B09C30D-0942-49D3-8F5E-81BB23CE98E7}"/>
              </a:ext>
            </a:extLst>
          </p:cNvPr>
          <p:cNvGrpSpPr/>
          <p:nvPr/>
        </p:nvGrpSpPr>
        <p:grpSpPr>
          <a:xfrm>
            <a:off x="5852520" y="649041"/>
            <a:ext cx="5522812" cy="5416831"/>
            <a:chOff x="5852520" y="649041"/>
            <a:chExt cx="5522812" cy="5416831"/>
          </a:xfrm>
        </p:grpSpPr>
        <p:pic>
          <p:nvPicPr>
            <p:cNvPr id="5" name="Picture 4" descr="Diagram&#10;&#10;Description automatically generated">
              <a:extLst>
                <a:ext uri="{FF2B5EF4-FFF2-40B4-BE49-F238E27FC236}">
                  <a16:creationId xmlns:a16="http://schemas.microsoft.com/office/drawing/2014/main" id="{1CE87ED8-50F1-4F9C-BE56-14EC3D71E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52520" y="649041"/>
              <a:ext cx="5522812" cy="5416831"/>
            </a:xfrm>
            <a:prstGeom prst="rect">
              <a:avLst/>
            </a:prstGeom>
          </p:spPr>
        </p:pic>
        <p:sp>
          <p:nvSpPr>
            <p:cNvPr id="16" name="Text Placeholder 3">
              <a:extLst>
                <a:ext uri="{FF2B5EF4-FFF2-40B4-BE49-F238E27FC236}">
                  <a16:creationId xmlns:a16="http://schemas.microsoft.com/office/drawing/2014/main" id="{62C0B811-F4D5-424D-974A-71D211A06FF4}"/>
                </a:ext>
              </a:extLst>
            </p:cNvPr>
            <p:cNvSpPr txBox="1">
              <a:spLocks/>
            </p:cNvSpPr>
            <p:nvPr/>
          </p:nvSpPr>
          <p:spPr>
            <a:xfrm>
              <a:off x="10741230" y="5355942"/>
              <a:ext cx="466513" cy="310833"/>
            </a:xfrm>
            <a:prstGeom prst="rect">
              <a:avLst/>
            </a:prstGeom>
          </p:spPr>
          <p:txBody>
            <a:bodyPr/>
            <a:lstStyle>
              <a:lvl1pPr marL="285750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tx2"/>
                </a:buClr>
                <a:buFont typeface="System Font Regular"/>
                <a:buChar char="–"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1pPr>
              <a:lvl2pPr marL="514350" indent="-2254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Arial" panose="020B0604020202020204" pitchFamily="34" charset="0"/>
                <a:buChar char="•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2pPr>
              <a:lvl3pPr marL="457200" indent="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rgbClr val="3D3C3C"/>
                </a:buClr>
                <a:buSzPct val="90000"/>
                <a:buFont typeface="Courier New" panose="02070309020205020404" pitchFamily="49" charset="0"/>
                <a:buNone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3pPr>
              <a:lvl4pPr marL="1030288" indent="-2889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System Font Regular"/>
                <a:buChar char="–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4pPr>
              <a:lvl5pPr marL="1257300" indent="-214313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Arial" panose="020B0604020202020204" pitchFamily="34" charset="0"/>
                <a:buChar char="•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>
                  <a:solidFill>
                    <a:schemeClr val="bg1"/>
                  </a:solidFill>
                </a:rPr>
                <a:t>[3]</a:t>
              </a:r>
              <a:endParaRPr lang="en-MX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C531DEB-F46F-4827-BCDC-7D9AEEEBB253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Machine learning as a Service – MLaaS</a:t>
            </a:r>
          </a:p>
        </p:txBody>
      </p:sp>
    </p:spTree>
    <p:extLst>
      <p:ext uri="{BB962C8B-B14F-4D97-AF65-F5344CB8AC3E}">
        <p14:creationId xmlns:p14="http://schemas.microsoft.com/office/powerpoint/2010/main" val="214603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Machine learning algorithms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From data to decision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8" y="1160624"/>
            <a:ext cx="4293775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Algorithm = Finite sequence of mathematical operations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Main component inside machine learning</a:t>
            </a:r>
          </a:p>
          <a:p>
            <a:pPr marL="0" indent="0">
              <a:buNone/>
            </a:pPr>
            <a:r>
              <a:rPr lang="fi-FI" dirty="0"/>
              <a:t>Work by repetition and iteration, able to find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Repeating patterns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Mathematical or logical connections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Unusual anomalies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Set of parameters</a:t>
            </a:r>
            <a:endParaRPr lang="en-MX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Tuned to fit the current case</a:t>
            </a:r>
            <a:endParaRPr lang="en-MX" dirty="0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370A0B5D-4857-4F7B-9B21-573BD9103D0F}"/>
              </a:ext>
            </a:extLst>
          </p:cNvPr>
          <p:cNvSpPr txBox="1">
            <a:spLocks/>
          </p:cNvSpPr>
          <p:nvPr/>
        </p:nvSpPr>
        <p:spPr>
          <a:xfrm>
            <a:off x="10990612" y="6006572"/>
            <a:ext cx="466513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[2]</a:t>
            </a:r>
            <a:endParaRPr lang="en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708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Machine learning algorithms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From data to decision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8" y="1160624"/>
            <a:ext cx="4293775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Algorithm = Finite sequence of mathematical operations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Main component inside machine learning</a:t>
            </a:r>
          </a:p>
          <a:p>
            <a:pPr marL="0" indent="0">
              <a:buNone/>
            </a:pPr>
            <a:r>
              <a:rPr lang="fi-FI" dirty="0"/>
              <a:t>Work by repetition and iteration, able to find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Repeating patterns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Mathematical or logical connections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Unusual anomalies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Set of parameters</a:t>
            </a:r>
            <a:endParaRPr lang="en-MX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Tuned to fit the current case</a:t>
            </a:r>
            <a:endParaRPr lang="en-MX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75D8842-8BDB-49A1-A912-22BEFC450BBB}"/>
              </a:ext>
            </a:extLst>
          </p:cNvPr>
          <p:cNvSpPr txBox="1">
            <a:spLocks/>
          </p:cNvSpPr>
          <p:nvPr/>
        </p:nvSpPr>
        <p:spPr>
          <a:xfrm>
            <a:off x="4779729" y="3685985"/>
            <a:ext cx="2198122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Division by problem type</a:t>
            </a:r>
            <a:endParaRPr lang="en-MX" dirty="0"/>
          </a:p>
        </p:txBody>
      </p:sp>
      <p:pic>
        <p:nvPicPr>
          <p:cNvPr id="25" name="Picture 2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046A5B7-176E-45BD-A5FB-9B25583B2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448" y="3685985"/>
            <a:ext cx="4870032" cy="2739393"/>
          </a:xfrm>
          <a:prstGeom prst="rect">
            <a:avLst/>
          </a:prstGeom>
        </p:spPr>
      </p:pic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4EA62D10-D4EA-4840-9735-49984D2E61A9}"/>
              </a:ext>
            </a:extLst>
          </p:cNvPr>
          <p:cNvSpPr txBox="1">
            <a:spLocks/>
          </p:cNvSpPr>
          <p:nvPr/>
        </p:nvSpPr>
        <p:spPr>
          <a:xfrm>
            <a:off x="4840592" y="574671"/>
            <a:ext cx="2003856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Division by learning type</a:t>
            </a:r>
            <a:endParaRPr lang="en-MX" dirty="0"/>
          </a:p>
        </p:txBody>
      </p:sp>
      <p:pic>
        <p:nvPicPr>
          <p:cNvPr id="29" name="Picture 28" descr="Diagram&#10;&#10;Description automatically generated">
            <a:extLst>
              <a:ext uri="{FF2B5EF4-FFF2-40B4-BE49-F238E27FC236}">
                <a16:creationId xmlns:a16="http://schemas.microsoft.com/office/drawing/2014/main" id="{5D50580F-8792-4BB0-9A06-CE3BF5DFFE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8180" y="285544"/>
            <a:ext cx="4446300" cy="3180472"/>
          </a:xfrm>
          <a:prstGeom prst="rect">
            <a:avLst/>
          </a:prstGeom>
        </p:spPr>
      </p:pic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1E29A329-E8A2-4AFA-9C65-6DE4FCEB75EA}"/>
              </a:ext>
            </a:extLst>
          </p:cNvPr>
          <p:cNvSpPr txBox="1">
            <a:spLocks/>
          </p:cNvSpPr>
          <p:nvPr/>
        </p:nvSpPr>
        <p:spPr>
          <a:xfrm>
            <a:off x="10990612" y="3053754"/>
            <a:ext cx="482581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[1]</a:t>
            </a:r>
            <a:endParaRPr lang="en-MX" dirty="0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370A0B5D-4857-4F7B-9B21-573BD9103D0F}"/>
              </a:ext>
            </a:extLst>
          </p:cNvPr>
          <p:cNvSpPr txBox="1">
            <a:spLocks/>
          </p:cNvSpPr>
          <p:nvPr/>
        </p:nvSpPr>
        <p:spPr>
          <a:xfrm>
            <a:off x="10990612" y="6006572"/>
            <a:ext cx="466513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[2]</a:t>
            </a:r>
            <a:endParaRPr lang="en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439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Regression analysis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How are the features related?</a:t>
            </a:r>
            <a:endParaRPr lang="en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 Placeholder 3">
                <a:extLst>
                  <a:ext uri="{FF2B5EF4-FFF2-40B4-BE49-F238E27FC236}">
                    <a16:creationId xmlns:a16="http://schemas.microsoft.com/office/drawing/2014/main" id="{C92A5F94-9DFE-425E-8CED-F6E58D3DA3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8598" y="1160624"/>
                <a:ext cx="3915889" cy="4610784"/>
              </a:xfrm>
              <a:prstGeom prst="rect">
                <a:avLst/>
              </a:prstGeom>
            </p:spPr>
            <p:txBody>
              <a:bodyPr/>
              <a:lstStyle>
                <a:lvl1pPr marL="285750" indent="-28575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Clr>
                    <a:schemeClr val="tx2"/>
                  </a:buClr>
                  <a:buFont typeface="System Font Regular"/>
                  <a:buChar char="–"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1pPr>
                <a:lvl2pPr marL="514350" indent="-2254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2pPr>
                <a:lvl3pPr marL="4572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rgbClr val="3D3C3C"/>
                  </a:buClr>
                  <a:buSzPct val="90000"/>
                  <a:buFont typeface="Courier New" panose="02070309020205020404" pitchFamily="49" charset="0"/>
                  <a:buNone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3pPr>
                <a:lvl4pPr marL="1030288" indent="-2889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System Font Regular"/>
                  <a:buChar char="–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4pPr>
                <a:lvl5pPr marL="1257300" indent="-214313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 Font Regular"/>
                  <a:buNone/>
                </a:pPr>
                <a:r>
                  <a:rPr lang="fi-FI" dirty="0"/>
                  <a:t>Mathematical model to explain data relations</a:t>
                </a:r>
                <a:br>
                  <a:rPr lang="fi-FI" dirty="0"/>
                </a:br>
                <a:r>
                  <a:rPr lang="fi-FI" dirty="0"/>
                  <a:t>Generally: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fi-FI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  <a:p>
                <a:pPr marL="0" indent="0">
                  <a:buNone/>
                </a:pPr>
                <a:r>
                  <a:rPr lang="fi-FI" dirty="0"/>
                  <a:t>E.g. Sum of Squared Errors (SSE)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𝑆𝑆𝐸</m:t>
                      </m:r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sSup>
                        <m:sSupPr>
                          <m:ctrlP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𝜖</m:t>
                          </m:r>
                        </m:e>
                        <m:sup>
                          <m:r>
                            <a:rPr lang="fi-FI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a:rPr lang="fi-FI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</m:t>
                      </m:r>
                      <m:r>
                        <a:rPr lang="fi-FI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fi-FI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…,</m:t>
                          </m:r>
                          <m:sSub>
                            <m:sSub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fi-FI" dirty="0"/>
              </a:p>
              <a:p>
                <a:pPr marL="0" indent="0">
                  <a:buNone/>
                </a:pPr>
                <a:r>
                  <a:rPr lang="fi-FI" dirty="0"/>
                  <a:t>Equate error to zero,</a:t>
                </a:r>
                <a:br>
                  <a:rPr lang="fi-FI" dirty="0"/>
                </a:br>
                <a:r>
                  <a:rPr lang="fi-FI" dirty="0"/>
                  <a:t>Calculate coefficient values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fi-FI" dirty="0"/>
                  <a:t>Matrix form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acc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fi-FI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fi-FI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</p:txBody>
          </p:sp>
        </mc:Choice>
        <mc:Fallback>
          <p:sp>
            <p:nvSpPr>
              <p:cNvPr id="22" name="Text Placeholder 3">
                <a:extLst>
                  <a:ext uri="{FF2B5EF4-FFF2-40B4-BE49-F238E27FC236}">
                    <a16:creationId xmlns:a16="http://schemas.microsoft.com/office/drawing/2014/main" id="{C92A5F94-9DFE-425E-8CED-F6E58D3DA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598" y="1160624"/>
                <a:ext cx="3915889" cy="4610784"/>
              </a:xfrm>
              <a:prstGeom prst="rect">
                <a:avLst/>
              </a:prstGeom>
              <a:blipFill>
                <a:blip r:embed="rId3"/>
                <a:stretch>
                  <a:fillRect l="-311" t="-132"/>
                </a:stretch>
              </a:blipFill>
            </p:spPr>
            <p:txBody>
              <a:bodyPr/>
              <a:lstStyle/>
              <a:p>
                <a:r>
                  <a:rPr lang="fi-FI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265C65F4-50DB-490A-AD8F-ADDF82660A1F}"/>
              </a:ext>
            </a:extLst>
          </p:cNvPr>
          <p:cNvGrpSpPr/>
          <p:nvPr/>
        </p:nvGrpSpPr>
        <p:grpSpPr>
          <a:xfrm>
            <a:off x="6527008" y="1706621"/>
            <a:ext cx="5187472" cy="4610784"/>
            <a:chOff x="6655685" y="1706622"/>
            <a:chExt cx="5187472" cy="4610784"/>
          </a:xfrm>
        </p:grpSpPr>
        <p:pic>
          <p:nvPicPr>
            <p:cNvPr id="5" name="Picture 4" descr="Chart, scatter chart&#10;&#10;Description automatically generated">
              <a:extLst>
                <a:ext uri="{FF2B5EF4-FFF2-40B4-BE49-F238E27FC236}">
                  <a16:creationId xmlns:a16="http://schemas.microsoft.com/office/drawing/2014/main" id="{01D7B425-94D2-4961-9080-DE48C58F9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55685" y="1706622"/>
              <a:ext cx="5058796" cy="4610784"/>
            </a:xfrm>
            <a:prstGeom prst="rect">
              <a:avLst/>
            </a:prstGeom>
          </p:spPr>
        </p:pic>
        <p:sp>
          <p:nvSpPr>
            <p:cNvPr id="9" name="Text Placeholder 3">
              <a:extLst>
                <a:ext uri="{FF2B5EF4-FFF2-40B4-BE49-F238E27FC236}">
                  <a16:creationId xmlns:a16="http://schemas.microsoft.com/office/drawing/2014/main" id="{94E7BA73-17FB-4A96-864A-4F378FC914CB}"/>
                </a:ext>
              </a:extLst>
            </p:cNvPr>
            <p:cNvSpPr txBox="1">
              <a:spLocks/>
            </p:cNvSpPr>
            <p:nvPr/>
          </p:nvSpPr>
          <p:spPr>
            <a:xfrm>
              <a:off x="11280069" y="6006572"/>
              <a:ext cx="563088" cy="310833"/>
            </a:xfrm>
            <a:prstGeom prst="rect">
              <a:avLst/>
            </a:prstGeom>
          </p:spPr>
          <p:txBody>
            <a:bodyPr/>
            <a:lstStyle>
              <a:lvl1pPr marL="285750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tx2"/>
                </a:buClr>
                <a:buFont typeface="System Font Regular"/>
                <a:buChar char="–"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1pPr>
              <a:lvl2pPr marL="514350" indent="-2254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Arial" panose="020B0604020202020204" pitchFamily="34" charset="0"/>
                <a:buChar char="•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2pPr>
              <a:lvl3pPr marL="457200" indent="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rgbClr val="3D3C3C"/>
                </a:buClr>
                <a:buSzPct val="90000"/>
                <a:buFont typeface="Courier New" panose="02070309020205020404" pitchFamily="49" charset="0"/>
                <a:buNone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3pPr>
              <a:lvl4pPr marL="1030288" indent="-2889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System Font Regular"/>
                <a:buChar char="–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4pPr>
              <a:lvl5pPr marL="1257300" indent="-214313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Clr>
                  <a:schemeClr val="tx2"/>
                </a:buClr>
                <a:buFont typeface="Arial" panose="020B0604020202020204" pitchFamily="34" charset="0"/>
                <a:buChar char="•"/>
                <a:tabLst/>
                <a:defRPr sz="1400" b="0" i="0" kern="1200">
                  <a:solidFill>
                    <a:schemeClr val="tx2"/>
                  </a:solidFill>
                  <a:latin typeface="TWK Everett" panose="020B0204000000000000" pitchFamily="34" charset="77"/>
                  <a:ea typeface="TWK Everett" panose="020B0204000000000000" pitchFamily="34" charset="77"/>
                  <a:cs typeface="TWK Everett" panose="020B0204000000000000" pitchFamily="34" charset="77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/>
                <a:t>[4]</a:t>
              </a:r>
              <a:endParaRPr lang="en-MX"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 Placeholder 3">
                <a:extLst>
                  <a:ext uri="{FF2B5EF4-FFF2-40B4-BE49-F238E27FC236}">
                    <a16:creationId xmlns:a16="http://schemas.microsoft.com/office/drawing/2014/main" id="{A1D3A883-19A9-4433-A48D-85EBA3C8E57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98461" y="662643"/>
                <a:ext cx="3915889" cy="995961"/>
              </a:xfrm>
              <a:prstGeom prst="rect">
                <a:avLst/>
              </a:prstGeom>
            </p:spPr>
            <p:txBody>
              <a:bodyPr/>
              <a:lstStyle>
                <a:lvl1pPr marL="285750" indent="-28575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Clr>
                    <a:schemeClr val="tx2"/>
                  </a:buClr>
                  <a:buFont typeface="System Font Regular"/>
                  <a:buChar char="–"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1pPr>
                <a:lvl2pPr marL="514350" indent="-2254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2pPr>
                <a:lvl3pPr marL="4572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rgbClr val="3D3C3C"/>
                  </a:buClr>
                  <a:buSzPct val="90000"/>
                  <a:buFont typeface="Courier New" panose="02070309020205020404" pitchFamily="49" charset="0"/>
                  <a:buNone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3pPr>
                <a:lvl4pPr marL="1030288" indent="-2889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System Font Regular"/>
                  <a:buChar char="–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4pPr>
                <a:lvl5pPr marL="1257300" indent="-214313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tabLst/>
                  <a:defRPr sz="1400" b="0" i="0" kern="1200">
                    <a:solidFill>
                      <a:schemeClr val="tx2"/>
                    </a:solidFill>
                    <a:latin typeface="TWK Everett" panose="020B0204000000000000" pitchFamily="34" charset="77"/>
                    <a:ea typeface="TWK Everett" panose="020B0204000000000000" pitchFamily="34" charset="77"/>
                    <a:cs typeface="TWK Everett" panose="020B0204000000000000" pitchFamily="34" charset="77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System Font Regular"/>
                  <a:buNone/>
                </a:pPr>
                <a:r>
                  <a:rPr lang="fi-FI" dirty="0"/>
                  <a:t>E.g. Linear regression model:</a:t>
                </a:r>
              </a:p>
              <a:p>
                <a:pPr marL="0" indent="0">
                  <a:buFont typeface="System Font Regular"/>
                  <a:buNone/>
                </a:pPr>
                <a:endParaRPr lang="fi-FI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i-FI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fi-FI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i-FI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fi-FI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fi-FI" b="0" i="1" smtClean="0"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fi-FI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sSub>
                        <m:sSubPr>
                          <m:ctrlPr>
                            <a:rPr lang="fi-FI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fi-FI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fi-FI" dirty="0"/>
              </a:p>
              <a:p>
                <a:pPr marL="0" indent="0">
                  <a:buNone/>
                </a:pPr>
                <a:endParaRPr lang="fi-FI" dirty="0"/>
              </a:p>
            </p:txBody>
          </p:sp>
        </mc:Choice>
        <mc:Fallback>
          <p:sp>
            <p:nvSpPr>
              <p:cNvPr id="11" name="Text Placeholder 3">
                <a:extLst>
                  <a:ext uri="{FF2B5EF4-FFF2-40B4-BE49-F238E27FC236}">
                    <a16:creationId xmlns:a16="http://schemas.microsoft.com/office/drawing/2014/main" id="{A1D3A883-19A9-4433-A48D-85EBA3C8E5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8461" y="662643"/>
                <a:ext cx="3915889" cy="995961"/>
              </a:xfrm>
              <a:prstGeom prst="rect">
                <a:avLst/>
              </a:prstGeom>
              <a:blipFill>
                <a:blip r:embed="rId5"/>
                <a:stretch>
                  <a:fillRect l="-467" t="-1227"/>
                </a:stretch>
              </a:blipFill>
            </p:spPr>
            <p:txBody>
              <a:bodyPr/>
              <a:lstStyle/>
              <a:p>
                <a:r>
                  <a:rPr lang="fi-FI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84085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4343400" cy="281078"/>
          </a:xfrm>
        </p:spPr>
        <p:txBody>
          <a:bodyPr/>
          <a:lstStyle/>
          <a:p>
            <a:r>
              <a:rPr lang="fi-FI" dirty="0"/>
              <a:t>Principal component analysis (PCA)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Anomaly detection via dimension reduction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8" y="1160623"/>
            <a:ext cx="3779323" cy="480672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fi-FI" dirty="0"/>
              <a:t>Calculate mean for each feature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Standardize data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Calculate covariance matrix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Resolve eigenvectors and eigenvalues</a:t>
            </a:r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Select new features (reduce dimensions)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Reorient the data on the new feature space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Calculate reconstruction error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Normalize error (0 – 1)</a:t>
            </a:r>
          </a:p>
          <a:p>
            <a:pPr marL="228600" lvl="1" indent="0">
              <a:buNone/>
            </a:pPr>
            <a:endParaRPr lang="fi-FI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i-FI" dirty="0"/>
              <a:t>Error term = ”Anomaly Probability” </a:t>
            </a:r>
          </a:p>
          <a:p>
            <a:pPr marL="342900" indent="-342900">
              <a:buFont typeface="+mj-lt"/>
              <a:buAutoNum type="arabicPeriod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6" name="Picture 5" descr="A picture containing light, colorful, dark, night&#10;&#10;Description automatically generated">
            <a:extLst>
              <a:ext uri="{FF2B5EF4-FFF2-40B4-BE49-F238E27FC236}">
                <a16:creationId xmlns:a16="http://schemas.microsoft.com/office/drawing/2014/main" id="{AC2F1C35-A147-4525-B068-883E5B08F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442" y="230426"/>
            <a:ext cx="5786290" cy="6333097"/>
          </a:xfrm>
          <a:prstGeom prst="rect">
            <a:avLst/>
          </a:prstGeom>
        </p:spPr>
      </p:pic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1F81E4AF-F4F7-4605-BA8B-E831F2407A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13" t="4695" r="3646" b="3794"/>
          <a:stretch/>
        </p:blipFill>
        <p:spPr>
          <a:xfrm>
            <a:off x="877268" y="2428106"/>
            <a:ext cx="1936047" cy="158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57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4343400" cy="281078"/>
          </a:xfrm>
        </p:spPr>
        <p:txBody>
          <a:bodyPr/>
          <a:lstStyle/>
          <a:p>
            <a:r>
              <a:rPr lang="fi-FI" dirty="0"/>
              <a:t>Principal component analysis (PCA)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Anomaly detection via dimension reduction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8" y="1160623"/>
            <a:ext cx="3779323" cy="480672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fi-FI" dirty="0"/>
              <a:t>Calculate mean for each feature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Standardize data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Calculate covariance matrix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Resolve eigenvectors and eigenvalues</a:t>
            </a:r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Select new features (reduce dimensions)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Reorient the data on the new feature space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Calculate reconstruction error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Normalize error (0 – 1)</a:t>
            </a:r>
          </a:p>
          <a:p>
            <a:pPr marL="228600" lvl="1" indent="0">
              <a:buNone/>
            </a:pPr>
            <a:endParaRPr lang="fi-FI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i-FI" dirty="0"/>
              <a:t>Error term = ”Anomaly Probability” </a:t>
            </a:r>
          </a:p>
          <a:p>
            <a:pPr marL="342900" indent="-342900">
              <a:buFont typeface="+mj-lt"/>
              <a:buAutoNum type="arabicPeriod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6" name="Picture 5" descr="A picture containing light, colorful, dark, night&#10;&#10;Description automatically generated">
            <a:extLst>
              <a:ext uri="{FF2B5EF4-FFF2-40B4-BE49-F238E27FC236}">
                <a16:creationId xmlns:a16="http://schemas.microsoft.com/office/drawing/2014/main" id="{AC2F1C35-A147-4525-B068-883E5B08F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442" y="230426"/>
            <a:ext cx="5786290" cy="6333097"/>
          </a:xfrm>
          <a:prstGeom prst="rect">
            <a:avLst/>
          </a:prstGeom>
        </p:spPr>
      </p:pic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1F81E4AF-F4F7-4605-BA8B-E831F2407A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13" t="4695" r="3646" b="3794"/>
          <a:stretch/>
        </p:blipFill>
        <p:spPr>
          <a:xfrm>
            <a:off x="877268" y="2428106"/>
            <a:ext cx="1936047" cy="15863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E55526-5172-4330-A6CD-F0D11AA892F2}"/>
              </a:ext>
            </a:extLst>
          </p:cNvPr>
          <p:cNvSpPr/>
          <p:nvPr/>
        </p:nvSpPr>
        <p:spPr>
          <a:xfrm>
            <a:off x="228598" y="1160623"/>
            <a:ext cx="3779323" cy="6824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DC1822-7F34-4E8B-B52B-A7FC889BB9EF}"/>
              </a:ext>
            </a:extLst>
          </p:cNvPr>
          <p:cNvSpPr/>
          <p:nvPr/>
        </p:nvSpPr>
        <p:spPr>
          <a:xfrm>
            <a:off x="5630400" y="230426"/>
            <a:ext cx="5786290" cy="319857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59527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4343400" cy="281078"/>
          </a:xfrm>
        </p:spPr>
        <p:txBody>
          <a:bodyPr/>
          <a:lstStyle/>
          <a:p>
            <a:r>
              <a:rPr lang="fi-FI" dirty="0"/>
              <a:t>Principal component analysis (PCA)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Anomaly detection via dimension reduction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8" y="1160623"/>
            <a:ext cx="3779323" cy="480672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fi-FI" dirty="0"/>
              <a:t>Calculate mean for each feature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Standardize data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Calculate covariance matrix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Resolve eigenvectors and eigenvalues</a:t>
            </a:r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Select new features (reduce dimensions)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Reorient the data on the new feature space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Calculate reconstruction error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Normalize error (0 – 1)</a:t>
            </a:r>
          </a:p>
          <a:p>
            <a:pPr marL="228600" lvl="1" indent="0">
              <a:buNone/>
            </a:pPr>
            <a:endParaRPr lang="fi-FI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i-FI" dirty="0"/>
              <a:t>Error term = ”Anomaly Probability” </a:t>
            </a:r>
          </a:p>
          <a:p>
            <a:pPr marL="342900" indent="-342900">
              <a:buFont typeface="+mj-lt"/>
              <a:buAutoNum type="arabicPeriod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6" name="Picture 5" descr="A picture containing light, colorful, dark, night&#10;&#10;Description automatically generated">
            <a:extLst>
              <a:ext uri="{FF2B5EF4-FFF2-40B4-BE49-F238E27FC236}">
                <a16:creationId xmlns:a16="http://schemas.microsoft.com/office/drawing/2014/main" id="{AC2F1C35-A147-4525-B068-883E5B08F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442" y="230426"/>
            <a:ext cx="5786290" cy="6333097"/>
          </a:xfrm>
          <a:prstGeom prst="rect">
            <a:avLst/>
          </a:prstGeom>
        </p:spPr>
      </p:pic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1F81E4AF-F4F7-4605-BA8B-E831F2407A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13" t="4695" r="3646" b="3794"/>
          <a:stretch/>
        </p:blipFill>
        <p:spPr>
          <a:xfrm>
            <a:off x="877268" y="2428106"/>
            <a:ext cx="1936047" cy="15863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AE8EA4-2AE9-455D-B99E-3F9C4309DF83}"/>
              </a:ext>
            </a:extLst>
          </p:cNvPr>
          <p:cNvSpPr/>
          <p:nvPr/>
        </p:nvSpPr>
        <p:spPr>
          <a:xfrm>
            <a:off x="228598" y="1821600"/>
            <a:ext cx="3779323" cy="2570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259EE3-133F-41C1-AAF4-7C835469C924}"/>
              </a:ext>
            </a:extLst>
          </p:cNvPr>
          <p:cNvSpPr/>
          <p:nvPr/>
        </p:nvSpPr>
        <p:spPr>
          <a:xfrm>
            <a:off x="5528442" y="3484800"/>
            <a:ext cx="2888358" cy="30485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79009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4343400" cy="281078"/>
          </a:xfrm>
        </p:spPr>
        <p:txBody>
          <a:bodyPr/>
          <a:lstStyle/>
          <a:p>
            <a:r>
              <a:rPr lang="fi-FI" dirty="0"/>
              <a:t>Principal component analysis (PCA)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Anomaly detection via dimension reduction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8" y="1160623"/>
            <a:ext cx="3779323" cy="480672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fi-FI" dirty="0"/>
              <a:t>Calculate mean for each feature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Standardize data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Calculate covariance matrix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Resolve eigenvectors and eigenvalues</a:t>
            </a:r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228600" lvl="1" indent="0">
              <a:buNone/>
            </a:pPr>
            <a:endParaRPr lang="fi-FI" dirty="0"/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Select new features (reduce dimensions)</a:t>
            </a:r>
          </a:p>
          <a:p>
            <a:pPr marL="342900" indent="-342900">
              <a:buFont typeface="+mj-lt"/>
              <a:buAutoNum type="arabicPeriod"/>
            </a:pPr>
            <a:r>
              <a:rPr lang="fi-FI" dirty="0"/>
              <a:t>Reorient the data on the new feature space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Calculate reconstruction error</a:t>
            </a:r>
          </a:p>
          <a:p>
            <a:pPr marL="571500" lvl="1" indent="-342900">
              <a:buFont typeface="Wingdings" panose="05000000000000000000" pitchFamily="2" charset="2"/>
              <a:buChar char="Ø"/>
            </a:pPr>
            <a:r>
              <a:rPr lang="fi-FI" dirty="0"/>
              <a:t>Normalize error (0 – 1)</a:t>
            </a:r>
          </a:p>
          <a:p>
            <a:pPr marL="228600" lvl="1" indent="0">
              <a:buNone/>
            </a:pPr>
            <a:endParaRPr lang="fi-FI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i-FI" dirty="0"/>
              <a:t>Error term = ”Anomaly Probability” </a:t>
            </a:r>
          </a:p>
          <a:p>
            <a:pPr marL="342900" indent="-342900">
              <a:buFont typeface="+mj-lt"/>
              <a:buAutoNum type="arabicPeriod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6" name="Picture 5" descr="A picture containing light, colorful, dark, night&#10;&#10;Description automatically generated">
            <a:extLst>
              <a:ext uri="{FF2B5EF4-FFF2-40B4-BE49-F238E27FC236}">
                <a16:creationId xmlns:a16="http://schemas.microsoft.com/office/drawing/2014/main" id="{AC2F1C35-A147-4525-B068-883E5B08F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442" y="230426"/>
            <a:ext cx="5786290" cy="6333097"/>
          </a:xfrm>
          <a:prstGeom prst="rect">
            <a:avLst/>
          </a:prstGeom>
        </p:spPr>
      </p:pic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1F81E4AF-F4F7-4605-BA8B-E831F2407A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13" t="4695" r="3646" b="3794"/>
          <a:stretch/>
        </p:blipFill>
        <p:spPr>
          <a:xfrm>
            <a:off x="877268" y="2428106"/>
            <a:ext cx="1936047" cy="15863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A2CE48-B3FF-467C-944B-51CC3946D912}"/>
              </a:ext>
            </a:extLst>
          </p:cNvPr>
          <p:cNvSpPr/>
          <p:nvPr/>
        </p:nvSpPr>
        <p:spPr>
          <a:xfrm>
            <a:off x="8481600" y="3429000"/>
            <a:ext cx="2833132" cy="3104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69187F-9419-4CD0-BD91-209AE01B8A67}"/>
              </a:ext>
            </a:extLst>
          </p:cNvPr>
          <p:cNvSpPr/>
          <p:nvPr/>
        </p:nvSpPr>
        <p:spPr>
          <a:xfrm>
            <a:off x="144000" y="4392000"/>
            <a:ext cx="3863921" cy="171246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44913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586076-33C2-DD44-955F-9157FA262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250" y="1169900"/>
            <a:ext cx="1042290" cy="4316500"/>
          </a:xfrm>
        </p:spPr>
        <p:txBody>
          <a:bodyPr/>
          <a:lstStyle/>
          <a:p>
            <a:r>
              <a:rPr lang="en-US" dirty="0"/>
              <a:t>01</a:t>
            </a:r>
          </a:p>
          <a:p>
            <a:r>
              <a:rPr lang="en-US" dirty="0"/>
              <a:t>02</a:t>
            </a:r>
          </a:p>
          <a:p>
            <a:r>
              <a:rPr lang="en-US" dirty="0"/>
              <a:t>03</a:t>
            </a:r>
          </a:p>
          <a:p>
            <a:r>
              <a:rPr lang="en-US" dirty="0"/>
              <a:t>04</a:t>
            </a:r>
          </a:p>
          <a:p>
            <a:r>
              <a:rPr lang="en-US" dirty="0"/>
              <a:t>05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D2591-674B-5F4E-9E23-BAC96119B17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514894" y="1169899"/>
            <a:ext cx="9149148" cy="4222537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Background </a:t>
            </a:r>
          </a:p>
          <a:p>
            <a:r>
              <a:rPr lang="en-US" dirty="0"/>
              <a:t>Research material and methods </a:t>
            </a:r>
          </a:p>
          <a:p>
            <a:r>
              <a:rPr lang="en-US" dirty="0"/>
              <a:t>Machine learning pipeline structure</a:t>
            </a:r>
          </a:p>
          <a:p>
            <a:r>
              <a:rPr lang="en-US" dirty="0"/>
              <a:t>Results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008C5A-09BF-DE4A-87F0-02FD4079D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C2163AEF-9729-4D7F-8982-7CC59CCFAD51}"/>
              </a:ext>
            </a:extLst>
          </p:cNvPr>
          <p:cNvSpPr txBox="1">
            <a:spLocks/>
          </p:cNvSpPr>
          <p:nvPr/>
        </p:nvSpPr>
        <p:spPr>
          <a:xfrm>
            <a:off x="1514894" y="-324382"/>
            <a:ext cx="9567282" cy="132677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82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462D"/>
                </a:solidFill>
                <a:effectLst/>
                <a:uLnTx/>
                <a:uFillTx/>
                <a:latin typeface="TWK Everett" panose="020B0204000000000000" pitchFamily="34" charset="77"/>
              </a:rPr>
              <a:t>Machine learning approach to support ticket forecasting from software logs</a:t>
            </a:r>
          </a:p>
        </p:txBody>
      </p:sp>
    </p:spTree>
    <p:extLst>
      <p:ext uri="{BB962C8B-B14F-4D97-AF65-F5344CB8AC3E}">
        <p14:creationId xmlns:p14="http://schemas.microsoft.com/office/powerpoint/2010/main" val="37540964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6"/>
            <a:ext cx="4652159" cy="376479"/>
          </a:xfrm>
        </p:spPr>
        <p:txBody>
          <a:bodyPr/>
          <a:lstStyle/>
          <a:p>
            <a:r>
              <a:rPr lang="fi-FI" dirty="0"/>
              <a:t>N-gram features and feature hashing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Text to numeric conversion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277994"/>
            <a:ext cx="3541816" cy="48673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i-FI" dirty="0">
                <a:latin typeface="+mn-lt"/>
              </a:rPr>
              <a:t>”</a:t>
            </a:r>
            <a:r>
              <a:rPr lang="fi-FI" sz="1400" b="0" i="1" u="none" strike="noStrike" baseline="0" dirty="0">
                <a:latin typeface="+mn-lt"/>
              </a:rPr>
              <a:t>Lorem ipsum </a:t>
            </a:r>
            <a:r>
              <a:rPr lang="fr-FR" sz="1400" b="0" i="1" u="none" strike="noStrike" baseline="0" dirty="0">
                <a:latin typeface="+mn-lt"/>
              </a:rPr>
              <a:t>dolor sit amet, quisquam est, qui dolor ipsum qui dolor sit amet.</a:t>
            </a:r>
            <a:r>
              <a:rPr lang="fi-FI" dirty="0">
                <a:latin typeface="+mn-lt"/>
              </a:rPr>
              <a:t>”</a:t>
            </a:r>
            <a:br>
              <a:rPr lang="fi-FI" dirty="0">
                <a:latin typeface="+mn-lt"/>
              </a:rPr>
            </a:br>
            <a:endParaRPr lang="fi-FI" dirty="0">
              <a:latin typeface="+mn-lt"/>
            </a:endParaRPr>
          </a:p>
          <a:p>
            <a:pPr marL="0" indent="0">
              <a:buNone/>
            </a:pPr>
            <a:r>
              <a:rPr lang="fi-FI" dirty="0">
                <a:latin typeface="+mn-lt"/>
              </a:rPr>
              <a:t>Single or consecutive words converted to numerical values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Can have different weights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>
                <a:latin typeface="+mn-lt"/>
              </a:rPr>
              <a:t>Binary (0,1)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>
                <a:latin typeface="+mn-lt"/>
              </a:rPr>
              <a:t>Term frequency (0 – x)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>
                <a:latin typeface="+mn-lt"/>
              </a:rPr>
              <a:t>Etc.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1 – n consecutive words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>
                <a:latin typeface="+mn-lt"/>
              </a:rPr>
              <a:t>Dictionary 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Textual feature converts to numerical  features (&gt;n)</a:t>
            </a:r>
          </a:p>
          <a:p>
            <a:pPr marL="0" indent="0">
              <a:buNone/>
            </a:pPr>
            <a:br>
              <a:rPr lang="fi-FI" dirty="0">
                <a:latin typeface="+mn-lt"/>
              </a:rPr>
            </a:br>
            <a:endParaRPr lang="fi-FI" dirty="0">
              <a:latin typeface="+mn-lt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73AD13B-89BA-4B05-AAC6-000FEEC76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872156"/>
              </p:ext>
            </p:extLst>
          </p:nvPr>
        </p:nvGraphicFramePr>
        <p:xfrm>
          <a:off x="5018315" y="1272916"/>
          <a:ext cx="6953520" cy="6023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6680">
                  <a:extLst>
                    <a:ext uri="{9D8B030D-6E8A-4147-A177-3AD203B41FA5}">
                      <a16:colId xmlns:a16="http://schemas.microsoft.com/office/drawing/2014/main" val="1043189117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24873363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84945935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2415419006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3396475932"/>
                    </a:ext>
                  </a:extLst>
                </a:gridCol>
                <a:gridCol w="515644">
                  <a:extLst>
                    <a:ext uri="{9D8B030D-6E8A-4147-A177-3AD203B41FA5}">
                      <a16:colId xmlns:a16="http://schemas.microsoft.com/office/drawing/2014/main" val="640392131"/>
                    </a:ext>
                  </a:extLst>
                </a:gridCol>
                <a:gridCol w="477716">
                  <a:extLst>
                    <a:ext uri="{9D8B030D-6E8A-4147-A177-3AD203B41FA5}">
                      <a16:colId xmlns:a16="http://schemas.microsoft.com/office/drawing/2014/main" val="3963342988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018359106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2097300829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785387785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519500479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210451309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3600581000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724344953"/>
                    </a:ext>
                  </a:extLst>
                </a:gridCol>
              </a:tblGrid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Lorem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ipsum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 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sit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amet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quisquam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est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ipsum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sit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amet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1675207838"/>
                  </a:ext>
                </a:extLst>
              </a:tr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4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5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6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7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8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8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4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5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3954077682"/>
                  </a:ext>
                </a:extLst>
              </a:tr>
            </a:tbl>
          </a:graphicData>
        </a:graphic>
      </p:graphicFrame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6906A2EF-E656-4A07-AB62-91927FC173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422155"/>
              </p:ext>
            </p:extLst>
          </p:nvPr>
        </p:nvGraphicFramePr>
        <p:xfrm>
          <a:off x="5011044" y="2289876"/>
          <a:ext cx="2286342" cy="30691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05043">
                  <a:extLst>
                    <a:ext uri="{9D8B030D-6E8A-4147-A177-3AD203B41FA5}">
                      <a16:colId xmlns:a16="http://schemas.microsoft.com/office/drawing/2014/main" val="841473402"/>
                    </a:ext>
                  </a:extLst>
                </a:gridCol>
                <a:gridCol w="670956">
                  <a:extLst>
                    <a:ext uri="{9D8B030D-6E8A-4147-A177-3AD203B41FA5}">
                      <a16:colId xmlns:a16="http://schemas.microsoft.com/office/drawing/2014/main" val="2339057460"/>
                    </a:ext>
                  </a:extLst>
                </a:gridCol>
                <a:gridCol w="1110343">
                  <a:extLst>
                    <a:ext uri="{9D8B030D-6E8A-4147-A177-3AD203B41FA5}">
                      <a16:colId xmlns:a16="http://schemas.microsoft.com/office/drawing/2014/main" val="1124556068"/>
                    </a:ext>
                  </a:extLst>
                </a:gridCol>
              </a:tblGrid>
              <a:tr h="186777">
                <a:tc>
                  <a:txBody>
                    <a:bodyPr/>
                    <a:lstStyle/>
                    <a:p>
                      <a:r>
                        <a:rPr lang="fi-FI" sz="900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Unigram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Bigram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914317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Lorem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lorem ipsum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293022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Ipsum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ipsum dolor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823759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Dolor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dolor sit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7487776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Sit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sit amet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443279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900" dirty="0"/>
                        <a:t>Amet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900" dirty="0"/>
                        <a:t>amet quisquam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775941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Quisquam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quisquam 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0949288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est qui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1467366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 dolor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1851087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i-FI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dolor ipsum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98657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i-FI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ipsum qui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056109"/>
                  </a:ext>
                </a:extLst>
              </a:tr>
            </a:tbl>
          </a:graphicData>
        </a:graphic>
      </p:graphicFrame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BAFC8BDF-FB03-4D17-AF1D-3975CD7B9D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16850"/>
              </p:ext>
            </p:extLst>
          </p:nvPr>
        </p:nvGraphicFramePr>
        <p:xfrm>
          <a:off x="7741040" y="3076753"/>
          <a:ext cx="3973440" cy="6023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6680">
                  <a:extLst>
                    <a:ext uri="{9D8B030D-6E8A-4147-A177-3AD203B41FA5}">
                      <a16:colId xmlns:a16="http://schemas.microsoft.com/office/drawing/2014/main" val="1043189117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24873363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84945935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2415419006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3396475932"/>
                    </a:ext>
                  </a:extLst>
                </a:gridCol>
                <a:gridCol w="515644">
                  <a:extLst>
                    <a:ext uri="{9D8B030D-6E8A-4147-A177-3AD203B41FA5}">
                      <a16:colId xmlns:a16="http://schemas.microsoft.com/office/drawing/2014/main" val="640392131"/>
                    </a:ext>
                  </a:extLst>
                </a:gridCol>
                <a:gridCol w="477716">
                  <a:extLst>
                    <a:ext uri="{9D8B030D-6E8A-4147-A177-3AD203B41FA5}">
                      <a16:colId xmlns:a16="http://schemas.microsoft.com/office/drawing/2014/main" val="3963342988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018359106"/>
                    </a:ext>
                  </a:extLst>
                </a:gridCol>
              </a:tblGrid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Lorem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ipsum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 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sit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amet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quisquam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est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1675207838"/>
                  </a:ext>
                </a:extLst>
              </a:tr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3954077682"/>
                  </a:ext>
                </a:extLst>
              </a:tr>
            </a:tbl>
          </a:graphicData>
        </a:graphic>
      </p:graphicFrame>
      <p:sp>
        <p:nvSpPr>
          <p:cNvPr id="7" name="Arrow: Down 6">
            <a:extLst>
              <a:ext uri="{FF2B5EF4-FFF2-40B4-BE49-F238E27FC236}">
                <a16:creationId xmlns:a16="http://schemas.microsoft.com/office/drawing/2014/main" id="{318FF4F5-DF31-4B29-95DB-B774055E2B5C}"/>
              </a:ext>
            </a:extLst>
          </p:cNvPr>
          <p:cNvSpPr/>
          <p:nvPr/>
        </p:nvSpPr>
        <p:spPr>
          <a:xfrm>
            <a:off x="9142378" y="2097012"/>
            <a:ext cx="581890" cy="479553"/>
          </a:xfrm>
          <a:prstGeom prst="down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54861F2-FE4F-441D-AD65-D48209513688}"/>
              </a:ext>
            </a:extLst>
          </p:cNvPr>
          <p:cNvSpPr/>
          <p:nvPr/>
        </p:nvSpPr>
        <p:spPr>
          <a:xfrm>
            <a:off x="4124188" y="1272916"/>
            <a:ext cx="533083" cy="484632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F2C959-3B48-4A7D-ACFB-A76AA5D63026}"/>
              </a:ext>
            </a:extLst>
          </p:cNvPr>
          <p:cNvSpPr txBox="1"/>
          <p:nvPr/>
        </p:nvSpPr>
        <p:spPr>
          <a:xfrm>
            <a:off x="5018315" y="2063117"/>
            <a:ext cx="227947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Unigram &amp; Bigram dictionary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C75240-41C1-4FA3-B05E-EC3BE1B7FB1E}"/>
              </a:ext>
            </a:extLst>
          </p:cNvPr>
          <p:cNvSpPr txBox="1"/>
          <p:nvPr/>
        </p:nvSpPr>
        <p:spPr>
          <a:xfrm>
            <a:off x="7562884" y="1018277"/>
            <a:ext cx="186438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Unigram representation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2FA57B-40D2-474E-B555-D0B0F65E5035}"/>
              </a:ext>
            </a:extLst>
          </p:cNvPr>
          <p:cNvSpPr txBox="1"/>
          <p:nvPr/>
        </p:nvSpPr>
        <p:spPr>
          <a:xfrm>
            <a:off x="8519446" y="2807049"/>
            <a:ext cx="241662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Term frequency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32701015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6"/>
            <a:ext cx="4652159" cy="376479"/>
          </a:xfrm>
        </p:spPr>
        <p:txBody>
          <a:bodyPr/>
          <a:lstStyle/>
          <a:p>
            <a:r>
              <a:rPr lang="fi-FI" dirty="0"/>
              <a:t>N-gram features and feature hashing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Text to numeric conversion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277994"/>
            <a:ext cx="3541816" cy="48673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i-FI" dirty="0">
                <a:latin typeface="+mn-lt"/>
              </a:rPr>
              <a:t>”</a:t>
            </a:r>
            <a:r>
              <a:rPr lang="fi-FI" sz="1400" b="0" i="1" u="none" strike="noStrike" baseline="0" dirty="0">
                <a:latin typeface="+mn-lt"/>
              </a:rPr>
              <a:t>Lorem ipsum </a:t>
            </a:r>
            <a:r>
              <a:rPr lang="fr-FR" sz="1400" b="0" i="1" u="none" strike="noStrike" baseline="0" dirty="0">
                <a:latin typeface="+mn-lt"/>
              </a:rPr>
              <a:t>dolor sit amet, quisquam est, qui dolor ipsum qui dolor sit amet.</a:t>
            </a:r>
            <a:r>
              <a:rPr lang="fi-FI" dirty="0">
                <a:latin typeface="+mn-lt"/>
              </a:rPr>
              <a:t>”</a:t>
            </a:r>
            <a:br>
              <a:rPr lang="fi-FI" dirty="0">
                <a:latin typeface="+mn-lt"/>
              </a:rPr>
            </a:br>
            <a:endParaRPr lang="fi-FI" dirty="0">
              <a:latin typeface="+mn-lt"/>
            </a:endParaRPr>
          </a:p>
          <a:p>
            <a:pPr marL="0" indent="0">
              <a:buNone/>
            </a:pPr>
            <a:r>
              <a:rPr lang="fi-FI" dirty="0">
                <a:latin typeface="+mn-lt"/>
              </a:rPr>
              <a:t>Single or consecutive words converted to numerical values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Can have different weights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>
                <a:latin typeface="+mn-lt"/>
              </a:rPr>
              <a:t>Binary (0,1)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>
                <a:latin typeface="+mn-lt"/>
              </a:rPr>
              <a:t>Term frequency (0 – x)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>
                <a:latin typeface="+mn-lt"/>
              </a:rPr>
              <a:t>Etc.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1 – n consecutive words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>
                <a:latin typeface="+mn-lt"/>
              </a:rPr>
              <a:t>Dictionary 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Textual feature converts to numerical  features (&gt;n)</a:t>
            </a:r>
          </a:p>
          <a:p>
            <a:pPr marL="0" indent="0">
              <a:buNone/>
            </a:pPr>
            <a:endParaRPr lang="fi-FI" dirty="0">
              <a:latin typeface="+mn-lt"/>
            </a:endParaRPr>
          </a:p>
          <a:p>
            <a:pPr marL="0" indent="0">
              <a:buNone/>
            </a:pPr>
            <a:r>
              <a:rPr lang="fi-FI" dirty="0">
                <a:latin typeface="+mn-lt"/>
              </a:rPr>
              <a:t>Hashing compresses features</a:t>
            </a:r>
          </a:p>
          <a:p>
            <a:pPr marL="0" indent="0">
              <a:buNone/>
            </a:pPr>
            <a:r>
              <a:rPr lang="fi-FI" dirty="0">
                <a:latin typeface="+mn-lt"/>
              </a:rPr>
              <a:t>Save resources -&gt; lose information</a:t>
            </a:r>
            <a:br>
              <a:rPr lang="fi-FI" dirty="0">
                <a:latin typeface="+mn-lt"/>
              </a:rPr>
            </a:br>
            <a:endParaRPr lang="fi-FI" dirty="0">
              <a:latin typeface="+mn-lt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73AD13B-89BA-4B05-AAC6-000FEEC76DF9}"/>
              </a:ext>
            </a:extLst>
          </p:cNvPr>
          <p:cNvGraphicFramePr>
            <a:graphicFrameLocks noGrp="1"/>
          </p:cNvGraphicFramePr>
          <p:nvPr/>
        </p:nvGraphicFramePr>
        <p:xfrm>
          <a:off x="5018315" y="1272916"/>
          <a:ext cx="6953520" cy="6023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6680">
                  <a:extLst>
                    <a:ext uri="{9D8B030D-6E8A-4147-A177-3AD203B41FA5}">
                      <a16:colId xmlns:a16="http://schemas.microsoft.com/office/drawing/2014/main" val="1043189117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24873363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84945935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2415419006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3396475932"/>
                    </a:ext>
                  </a:extLst>
                </a:gridCol>
                <a:gridCol w="515644">
                  <a:extLst>
                    <a:ext uri="{9D8B030D-6E8A-4147-A177-3AD203B41FA5}">
                      <a16:colId xmlns:a16="http://schemas.microsoft.com/office/drawing/2014/main" val="640392131"/>
                    </a:ext>
                  </a:extLst>
                </a:gridCol>
                <a:gridCol w="477716">
                  <a:extLst>
                    <a:ext uri="{9D8B030D-6E8A-4147-A177-3AD203B41FA5}">
                      <a16:colId xmlns:a16="http://schemas.microsoft.com/office/drawing/2014/main" val="3963342988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018359106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2097300829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785387785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519500479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210451309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3600581000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724344953"/>
                    </a:ext>
                  </a:extLst>
                </a:gridCol>
              </a:tblGrid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Lorem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ipsum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 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sit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amet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quisquam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est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ipsum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sit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amet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1675207838"/>
                  </a:ext>
                </a:extLst>
              </a:tr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4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5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6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7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8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8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4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5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3954077682"/>
                  </a:ext>
                </a:extLst>
              </a:tr>
            </a:tbl>
          </a:graphicData>
        </a:graphic>
      </p:graphicFrame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6906A2EF-E656-4A07-AB62-91927FC1732A}"/>
              </a:ext>
            </a:extLst>
          </p:cNvPr>
          <p:cNvGraphicFramePr>
            <a:graphicFrameLocks noGrp="1"/>
          </p:cNvGraphicFramePr>
          <p:nvPr/>
        </p:nvGraphicFramePr>
        <p:xfrm>
          <a:off x="5011044" y="2289876"/>
          <a:ext cx="2286342" cy="30691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05043">
                  <a:extLst>
                    <a:ext uri="{9D8B030D-6E8A-4147-A177-3AD203B41FA5}">
                      <a16:colId xmlns:a16="http://schemas.microsoft.com/office/drawing/2014/main" val="841473402"/>
                    </a:ext>
                  </a:extLst>
                </a:gridCol>
                <a:gridCol w="670956">
                  <a:extLst>
                    <a:ext uri="{9D8B030D-6E8A-4147-A177-3AD203B41FA5}">
                      <a16:colId xmlns:a16="http://schemas.microsoft.com/office/drawing/2014/main" val="2339057460"/>
                    </a:ext>
                  </a:extLst>
                </a:gridCol>
                <a:gridCol w="1110343">
                  <a:extLst>
                    <a:ext uri="{9D8B030D-6E8A-4147-A177-3AD203B41FA5}">
                      <a16:colId xmlns:a16="http://schemas.microsoft.com/office/drawing/2014/main" val="1124556068"/>
                    </a:ext>
                  </a:extLst>
                </a:gridCol>
              </a:tblGrid>
              <a:tr h="186777">
                <a:tc>
                  <a:txBody>
                    <a:bodyPr/>
                    <a:lstStyle/>
                    <a:p>
                      <a:r>
                        <a:rPr lang="fi-FI" sz="900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Unigram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Bigram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914317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Lorem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lorem ipsum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293022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Ipsum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ipsum dolor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823759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Dolor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dolor sit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7487776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Sit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sit amet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443279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900" dirty="0"/>
                        <a:t>Amet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900" dirty="0"/>
                        <a:t>amet quisquam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775941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Quisquam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quisquam 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0949288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est qui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1467366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qui dolor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1851087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i-FI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dolor ipsum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98657"/>
                  </a:ext>
                </a:extLst>
              </a:tr>
              <a:tr h="284056">
                <a:tc>
                  <a:txBody>
                    <a:bodyPr/>
                    <a:lstStyle/>
                    <a:p>
                      <a:r>
                        <a:rPr lang="fi-FI" sz="9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i-FI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900" dirty="0"/>
                        <a:t>ipsum qui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056109"/>
                  </a:ext>
                </a:extLst>
              </a:tr>
            </a:tbl>
          </a:graphicData>
        </a:graphic>
      </p:graphicFrame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BAFC8BDF-FB03-4D17-AF1D-3975CD7B9D93}"/>
              </a:ext>
            </a:extLst>
          </p:cNvPr>
          <p:cNvGraphicFramePr>
            <a:graphicFrameLocks noGrp="1"/>
          </p:cNvGraphicFramePr>
          <p:nvPr/>
        </p:nvGraphicFramePr>
        <p:xfrm>
          <a:off x="7741040" y="3076753"/>
          <a:ext cx="3973440" cy="6023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6680">
                  <a:extLst>
                    <a:ext uri="{9D8B030D-6E8A-4147-A177-3AD203B41FA5}">
                      <a16:colId xmlns:a16="http://schemas.microsoft.com/office/drawing/2014/main" val="1043189117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24873363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684945935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2415419006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3396475932"/>
                    </a:ext>
                  </a:extLst>
                </a:gridCol>
                <a:gridCol w="515644">
                  <a:extLst>
                    <a:ext uri="{9D8B030D-6E8A-4147-A177-3AD203B41FA5}">
                      <a16:colId xmlns:a16="http://schemas.microsoft.com/office/drawing/2014/main" val="640392131"/>
                    </a:ext>
                  </a:extLst>
                </a:gridCol>
                <a:gridCol w="477716">
                  <a:extLst>
                    <a:ext uri="{9D8B030D-6E8A-4147-A177-3AD203B41FA5}">
                      <a16:colId xmlns:a16="http://schemas.microsoft.com/office/drawing/2014/main" val="3963342988"/>
                    </a:ext>
                  </a:extLst>
                </a:gridCol>
                <a:gridCol w="496680">
                  <a:extLst>
                    <a:ext uri="{9D8B030D-6E8A-4147-A177-3AD203B41FA5}">
                      <a16:colId xmlns:a16="http://schemas.microsoft.com/office/drawing/2014/main" val="1018359106"/>
                    </a:ext>
                  </a:extLst>
                </a:gridCol>
              </a:tblGrid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Lorem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ipsum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dolor 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sit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amet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quisquam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est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qui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1675207838"/>
                  </a:ext>
                </a:extLst>
              </a:tr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3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3954077682"/>
                  </a:ext>
                </a:extLst>
              </a:tr>
            </a:tbl>
          </a:graphicData>
        </a:graphic>
      </p:graphicFrame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D4194869-D584-4375-96EC-6A53E7D9BA84}"/>
              </a:ext>
            </a:extLst>
          </p:cNvPr>
          <p:cNvGraphicFramePr>
            <a:graphicFrameLocks noGrp="1"/>
          </p:cNvGraphicFramePr>
          <p:nvPr/>
        </p:nvGraphicFramePr>
        <p:xfrm>
          <a:off x="8698724" y="4756696"/>
          <a:ext cx="2058072" cy="6023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14518">
                  <a:extLst>
                    <a:ext uri="{9D8B030D-6E8A-4147-A177-3AD203B41FA5}">
                      <a16:colId xmlns:a16="http://schemas.microsoft.com/office/drawing/2014/main" val="1043189117"/>
                    </a:ext>
                  </a:extLst>
                </a:gridCol>
                <a:gridCol w="514518">
                  <a:extLst>
                    <a:ext uri="{9D8B030D-6E8A-4147-A177-3AD203B41FA5}">
                      <a16:colId xmlns:a16="http://schemas.microsoft.com/office/drawing/2014/main" val="1624873363"/>
                    </a:ext>
                  </a:extLst>
                </a:gridCol>
                <a:gridCol w="514518">
                  <a:extLst>
                    <a:ext uri="{9D8B030D-6E8A-4147-A177-3AD203B41FA5}">
                      <a16:colId xmlns:a16="http://schemas.microsoft.com/office/drawing/2014/main" val="1684945935"/>
                    </a:ext>
                  </a:extLst>
                </a:gridCol>
                <a:gridCol w="514518">
                  <a:extLst>
                    <a:ext uri="{9D8B030D-6E8A-4147-A177-3AD203B41FA5}">
                      <a16:colId xmlns:a16="http://schemas.microsoft.com/office/drawing/2014/main" val="2415419006"/>
                    </a:ext>
                  </a:extLst>
                </a:gridCol>
              </a:tblGrid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Feature 1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Feature 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Feature 3 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Feature 4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1675207838"/>
                  </a:ext>
                </a:extLst>
              </a:tr>
              <a:tr h="301170">
                <a:tc>
                  <a:txBody>
                    <a:bodyPr/>
                    <a:lstStyle/>
                    <a:p>
                      <a:r>
                        <a:rPr lang="fi-FI" sz="700" dirty="0"/>
                        <a:t>1,5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2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1,5</a:t>
                      </a:r>
                    </a:p>
                  </a:txBody>
                  <a:tcPr marL="74261" marR="74261" marT="37130" marB="37130"/>
                </a:tc>
                <a:tc>
                  <a:txBody>
                    <a:bodyPr/>
                    <a:lstStyle/>
                    <a:p>
                      <a:r>
                        <a:rPr lang="fi-FI" sz="700" dirty="0"/>
                        <a:t>1,5</a:t>
                      </a:r>
                    </a:p>
                  </a:txBody>
                  <a:tcPr marL="74261" marR="74261" marT="37130" marB="37130"/>
                </a:tc>
                <a:extLst>
                  <a:ext uri="{0D108BD9-81ED-4DB2-BD59-A6C34878D82A}">
                    <a16:rowId xmlns:a16="http://schemas.microsoft.com/office/drawing/2014/main" val="3954077682"/>
                  </a:ext>
                </a:extLst>
              </a:tr>
            </a:tbl>
          </a:graphicData>
        </a:graphic>
      </p:graphicFrame>
      <p:sp>
        <p:nvSpPr>
          <p:cNvPr id="7" name="Arrow: Down 6">
            <a:extLst>
              <a:ext uri="{FF2B5EF4-FFF2-40B4-BE49-F238E27FC236}">
                <a16:creationId xmlns:a16="http://schemas.microsoft.com/office/drawing/2014/main" id="{318FF4F5-DF31-4B29-95DB-B774055E2B5C}"/>
              </a:ext>
            </a:extLst>
          </p:cNvPr>
          <p:cNvSpPr/>
          <p:nvPr/>
        </p:nvSpPr>
        <p:spPr>
          <a:xfrm>
            <a:off x="9142378" y="2097012"/>
            <a:ext cx="581890" cy="479553"/>
          </a:xfrm>
          <a:prstGeom prst="down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25D07FF7-9A09-493F-B375-89F12C4B2D8D}"/>
              </a:ext>
            </a:extLst>
          </p:cNvPr>
          <p:cNvSpPr/>
          <p:nvPr/>
        </p:nvSpPr>
        <p:spPr>
          <a:xfrm>
            <a:off x="9142378" y="3981585"/>
            <a:ext cx="581890" cy="479553"/>
          </a:xfrm>
          <a:prstGeom prst="down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54861F2-FE4F-441D-AD65-D48209513688}"/>
              </a:ext>
            </a:extLst>
          </p:cNvPr>
          <p:cNvSpPr/>
          <p:nvPr/>
        </p:nvSpPr>
        <p:spPr>
          <a:xfrm>
            <a:off x="4124188" y="1272916"/>
            <a:ext cx="533083" cy="484632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F2C959-3B48-4A7D-ACFB-A76AA5D63026}"/>
              </a:ext>
            </a:extLst>
          </p:cNvPr>
          <p:cNvSpPr txBox="1"/>
          <p:nvPr/>
        </p:nvSpPr>
        <p:spPr>
          <a:xfrm>
            <a:off x="5018315" y="2063117"/>
            <a:ext cx="227947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Unigram &amp; Bigram dictionary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C75240-41C1-4FA3-B05E-EC3BE1B7FB1E}"/>
              </a:ext>
            </a:extLst>
          </p:cNvPr>
          <p:cNvSpPr txBox="1"/>
          <p:nvPr/>
        </p:nvSpPr>
        <p:spPr>
          <a:xfrm>
            <a:off x="7562884" y="1018277"/>
            <a:ext cx="186438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Unigram representation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2FA57B-40D2-474E-B555-D0B0F65E5035}"/>
              </a:ext>
            </a:extLst>
          </p:cNvPr>
          <p:cNvSpPr txBox="1"/>
          <p:nvPr/>
        </p:nvSpPr>
        <p:spPr>
          <a:xfrm>
            <a:off x="8519446" y="2807049"/>
            <a:ext cx="241662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Term frequency representation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841DCD-7B36-4FF0-968B-05D590F74F69}"/>
              </a:ext>
            </a:extLst>
          </p:cNvPr>
          <p:cNvSpPr txBox="1"/>
          <p:nvPr/>
        </p:nvSpPr>
        <p:spPr>
          <a:xfrm>
            <a:off x="8191490" y="5406372"/>
            <a:ext cx="30655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fi-FI" sz="1400" dirty="0">
                <a:latin typeface="Arial" panose="020B0604020202020204" pitchFamily="34" charset="0"/>
              </a:rPr>
              <a:t>Hashed features (e.g. sum per mean)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0F9CB7-931C-4950-A787-45F04F252AC9}"/>
              </a:ext>
            </a:extLst>
          </p:cNvPr>
          <p:cNvCxnSpPr/>
          <p:nvPr/>
        </p:nvCxnSpPr>
        <p:spPr>
          <a:xfrm>
            <a:off x="7741040" y="3679093"/>
            <a:ext cx="957684" cy="107760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D278E-B65E-4D5D-B3A2-5CC6FCC49AA5}"/>
              </a:ext>
            </a:extLst>
          </p:cNvPr>
          <p:cNvCxnSpPr>
            <a:cxnSpLocks/>
          </p:cNvCxnSpPr>
          <p:nvPr/>
        </p:nvCxnSpPr>
        <p:spPr>
          <a:xfrm>
            <a:off x="8770076" y="3679093"/>
            <a:ext cx="427363" cy="107760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37DF80-20FB-499F-9AB4-D5C44EDB2B5E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9727760" y="3679093"/>
            <a:ext cx="0" cy="107760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D23B1E-5FC8-49B1-94B6-9B2FBECA6CDE}"/>
              </a:ext>
            </a:extLst>
          </p:cNvPr>
          <p:cNvCxnSpPr>
            <a:cxnSpLocks/>
          </p:cNvCxnSpPr>
          <p:nvPr/>
        </p:nvCxnSpPr>
        <p:spPr>
          <a:xfrm flipH="1">
            <a:off x="10258082" y="3679093"/>
            <a:ext cx="498714" cy="1084539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130B2F1-63B3-4EE1-AE3F-02A04A5C3937}"/>
              </a:ext>
            </a:extLst>
          </p:cNvPr>
          <p:cNvCxnSpPr>
            <a:cxnSpLocks/>
          </p:cNvCxnSpPr>
          <p:nvPr/>
        </p:nvCxnSpPr>
        <p:spPr>
          <a:xfrm flipH="1">
            <a:off x="10756796" y="3664028"/>
            <a:ext cx="957684" cy="1099604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7670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Robotic process automation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in Samlink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66528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UiPath technology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Term hierarchy: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u="sng" dirty="0"/>
              <a:t>Orchestrator</a:t>
            </a:r>
            <a:r>
              <a:rPr lang="fi-FI" dirty="0"/>
              <a:t> supervises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u="sng" dirty="0"/>
              <a:t>Automation</a:t>
            </a:r>
            <a:r>
              <a:rPr lang="fi-FI" dirty="0"/>
              <a:t> = instructions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u="sng" dirty="0"/>
              <a:t>Agent</a:t>
            </a:r>
            <a:r>
              <a:rPr lang="fi-FI" dirty="0"/>
              <a:t> responsible for </a:t>
            </a:r>
            <a:r>
              <a:rPr lang="fi-FI" u="sng" dirty="0"/>
              <a:t>automation execution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One automation at a time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u="sng" dirty="0"/>
              <a:t>Workstation</a:t>
            </a:r>
            <a:r>
              <a:rPr lang="fi-FI" dirty="0"/>
              <a:t> holds one agent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Agent communicates to Orchestrator during runtime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Logs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43C0D23-14ED-4815-A3DC-12B031BFE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456217"/>
            <a:ext cx="6464365" cy="586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4577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Data sensitivity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Sanitation options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Data de-identification</a:t>
            </a:r>
          </a:p>
          <a:p>
            <a:r>
              <a:rPr lang="en-US" dirty="0"/>
              <a:t>Replace with encrypted value</a:t>
            </a:r>
          </a:p>
          <a:p>
            <a:r>
              <a:rPr lang="en-US" dirty="0"/>
              <a:t>Reversible with encryption key</a:t>
            </a:r>
          </a:p>
          <a:p>
            <a:r>
              <a:rPr lang="en-US" dirty="0"/>
              <a:t>Conserve information</a:t>
            </a:r>
          </a:p>
          <a:p>
            <a:r>
              <a:rPr lang="en-US" dirty="0"/>
              <a:t>All instances are different</a:t>
            </a:r>
          </a:p>
          <a:p>
            <a:r>
              <a:rPr lang="en-US" dirty="0"/>
              <a:t>Individuals are visible, not recognizable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Pseudonymization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555DC82F-4CFA-411D-844B-203746D82087}"/>
              </a:ext>
            </a:extLst>
          </p:cNvPr>
          <p:cNvSpPr/>
          <p:nvPr/>
        </p:nvSpPr>
        <p:spPr>
          <a:xfrm>
            <a:off x="5670468" y="103928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graphicFrame>
        <p:nvGraphicFramePr>
          <p:cNvPr id="23" name="Table 12">
            <a:extLst>
              <a:ext uri="{FF2B5EF4-FFF2-40B4-BE49-F238E27FC236}">
                <a16:creationId xmlns:a16="http://schemas.microsoft.com/office/drawing/2014/main" id="{DE3720E5-12D4-4BE8-A7C2-F699F02DBE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249392"/>
              </p:ext>
            </p:extLst>
          </p:nvPr>
        </p:nvGraphicFramePr>
        <p:xfrm>
          <a:off x="2817480" y="4003193"/>
          <a:ext cx="2854908" cy="178987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933636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Pekka Perusmies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1,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0502244668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Titta Toisenlainen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7,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0402462468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631401"/>
                  </a:ext>
                </a:extLst>
              </a:tr>
            </a:tbl>
          </a:graphicData>
        </a:graphic>
      </p:graphicFrame>
      <p:sp>
        <p:nvSpPr>
          <p:cNvPr id="14" name="Arrow: Down 13">
            <a:extLst>
              <a:ext uri="{FF2B5EF4-FFF2-40B4-BE49-F238E27FC236}">
                <a16:creationId xmlns:a16="http://schemas.microsoft.com/office/drawing/2014/main" id="{221AB89B-E9B6-4DAA-8690-A7F63F72A7FD}"/>
              </a:ext>
            </a:extLst>
          </p:cNvPr>
          <p:cNvSpPr/>
          <p:nvPr/>
        </p:nvSpPr>
        <p:spPr>
          <a:xfrm>
            <a:off x="4066804" y="4891973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2450020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Data sensitivity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Sanitation options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Data de-identification</a:t>
            </a:r>
          </a:p>
          <a:p>
            <a:r>
              <a:rPr lang="en-US" dirty="0"/>
              <a:t>Replace with encrypted value</a:t>
            </a:r>
          </a:p>
          <a:p>
            <a:r>
              <a:rPr lang="en-US" dirty="0"/>
              <a:t>Reversible with encryption key</a:t>
            </a:r>
          </a:p>
          <a:p>
            <a:r>
              <a:rPr lang="en-US" dirty="0"/>
              <a:t>Conserve information</a:t>
            </a:r>
          </a:p>
          <a:p>
            <a:r>
              <a:rPr lang="en-US" dirty="0"/>
              <a:t>All instances are different</a:t>
            </a:r>
          </a:p>
          <a:p>
            <a:r>
              <a:rPr lang="en-US" dirty="0"/>
              <a:t>Individuals are visible, not recognizable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0E2E22-9EEC-EF49-B34C-48BADF34DC8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/>
              <a:t>Hide to crowd</a:t>
            </a:r>
          </a:p>
          <a:p>
            <a:r>
              <a:rPr lang="en-US" dirty="0"/>
              <a:t>Unreversible</a:t>
            </a:r>
          </a:p>
          <a:p>
            <a:r>
              <a:rPr lang="en-US" dirty="0"/>
              <a:t>Lose some information</a:t>
            </a:r>
          </a:p>
          <a:p>
            <a:r>
              <a:rPr lang="en-US" dirty="0"/>
              <a:t>Data instances are “grouped”</a:t>
            </a:r>
          </a:p>
          <a:p>
            <a:r>
              <a:rPr lang="en-US" dirty="0"/>
              <a:t>Possible to identify individuals</a:t>
            </a:r>
          </a:p>
          <a:p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4017114-7514-9144-83E7-F46546219C40}"/>
              </a:ext>
            </a:extLst>
          </p:cNvPr>
          <p:cNvSpPr>
            <a:spLocks noGrp="1"/>
          </p:cNvSpPr>
          <p:nvPr>
            <p:ph sz="quarter" idx="55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Pseudonymization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FA1FE9-9FDC-C641-A1EF-4B27386CAB4D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n-US" dirty="0"/>
              <a:t>K-Anonymization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555DC82F-4CFA-411D-844B-203746D82087}"/>
              </a:ext>
            </a:extLst>
          </p:cNvPr>
          <p:cNvSpPr/>
          <p:nvPr/>
        </p:nvSpPr>
        <p:spPr>
          <a:xfrm>
            <a:off x="5670468" y="103928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77438335-EEBC-499F-B05A-43EA0C23924E}"/>
              </a:ext>
            </a:extLst>
          </p:cNvPr>
          <p:cNvSpPr/>
          <p:nvPr/>
        </p:nvSpPr>
        <p:spPr>
          <a:xfrm>
            <a:off x="8720389" y="102037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ADC53671-90D3-47BD-B0A0-FC409444795E}"/>
              </a:ext>
            </a:extLst>
          </p:cNvPr>
          <p:cNvGraphicFramePr>
            <a:graphicFrameLocks noGrp="1"/>
          </p:cNvGraphicFramePr>
          <p:nvPr/>
        </p:nvGraphicFramePr>
        <p:xfrm>
          <a:off x="5865481" y="4003193"/>
          <a:ext cx="2854908" cy="166795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289633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25-35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800" dirty="0"/>
                        <a:t>25-35</a:t>
                      </a:r>
                    </a:p>
                    <a:p>
                      <a:endParaRPr lang="fi-FI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921068"/>
                  </a:ext>
                </a:extLst>
              </a:tr>
            </a:tbl>
          </a:graphicData>
        </a:graphic>
      </p:graphicFrame>
      <p:graphicFrame>
        <p:nvGraphicFramePr>
          <p:cNvPr id="23" name="Table 12">
            <a:extLst>
              <a:ext uri="{FF2B5EF4-FFF2-40B4-BE49-F238E27FC236}">
                <a16:creationId xmlns:a16="http://schemas.microsoft.com/office/drawing/2014/main" id="{DE3720E5-12D4-4BE8-A7C2-F699F02DBE8B}"/>
              </a:ext>
            </a:extLst>
          </p:cNvPr>
          <p:cNvGraphicFramePr>
            <a:graphicFrameLocks noGrp="1"/>
          </p:cNvGraphicFramePr>
          <p:nvPr/>
        </p:nvGraphicFramePr>
        <p:xfrm>
          <a:off x="2817480" y="4003193"/>
          <a:ext cx="2854908" cy="178987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933636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Pekka Perusmies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1,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0502244668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Titta Toisenlainen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7,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0402462468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631401"/>
                  </a:ext>
                </a:extLst>
              </a:tr>
            </a:tbl>
          </a:graphicData>
        </a:graphic>
      </p:graphicFrame>
      <p:sp>
        <p:nvSpPr>
          <p:cNvPr id="14" name="Arrow: Down 13">
            <a:extLst>
              <a:ext uri="{FF2B5EF4-FFF2-40B4-BE49-F238E27FC236}">
                <a16:creationId xmlns:a16="http://schemas.microsoft.com/office/drawing/2014/main" id="{221AB89B-E9B6-4DAA-8690-A7F63F72A7FD}"/>
              </a:ext>
            </a:extLst>
          </p:cNvPr>
          <p:cNvSpPr/>
          <p:nvPr/>
        </p:nvSpPr>
        <p:spPr>
          <a:xfrm>
            <a:off x="4066804" y="4891973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DF5668A5-DAE2-454D-9927-F1E358BFBDAF}"/>
              </a:ext>
            </a:extLst>
          </p:cNvPr>
          <p:cNvSpPr/>
          <p:nvPr/>
        </p:nvSpPr>
        <p:spPr>
          <a:xfrm>
            <a:off x="7114805" y="4898131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0978991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Data sensitivity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Sanitation options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Data de-identification</a:t>
            </a:r>
          </a:p>
          <a:p>
            <a:r>
              <a:rPr lang="en-US" dirty="0"/>
              <a:t>Replace with encrypted value</a:t>
            </a:r>
          </a:p>
          <a:p>
            <a:r>
              <a:rPr lang="en-US" dirty="0"/>
              <a:t>Reversible with encryption key</a:t>
            </a:r>
          </a:p>
          <a:p>
            <a:r>
              <a:rPr lang="en-US" dirty="0"/>
              <a:t>Conserve information</a:t>
            </a:r>
          </a:p>
          <a:p>
            <a:r>
              <a:rPr lang="en-US" dirty="0"/>
              <a:t>All instances are different</a:t>
            </a:r>
          </a:p>
          <a:p>
            <a:r>
              <a:rPr lang="en-US" dirty="0"/>
              <a:t>Individuals are visible, not recognizable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0E2E22-9EEC-EF49-B34C-48BADF34DC8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/>
              <a:t>Hide to crowd</a:t>
            </a:r>
          </a:p>
          <a:p>
            <a:r>
              <a:rPr lang="en-US" dirty="0"/>
              <a:t>Unreversible</a:t>
            </a:r>
          </a:p>
          <a:p>
            <a:r>
              <a:rPr lang="en-US" dirty="0"/>
              <a:t>Lose some information</a:t>
            </a:r>
          </a:p>
          <a:p>
            <a:r>
              <a:rPr lang="en-US" dirty="0"/>
              <a:t>Data instances are “grouped”</a:t>
            </a:r>
          </a:p>
          <a:p>
            <a:r>
              <a:rPr lang="en-US" dirty="0"/>
              <a:t>Possible to identify individuals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4FD484-E88F-B04C-A709-6160563D3BA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372600" y="1338688"/>
            <a:ext cx="2590800" cy="1837961"/>
          </a:xfrm>
        </p:spPr>
        <p:txBody>
          <a:bodyPr/>
          <a:lstStyle/>
          <a:p>
            <a:r>
              <a:rPr lang="en-US" dirty="0"/>
              <a:t>Sensitive data removal</a:t>
            </a:r>
          </a:p>
          <a:p>
            <a:r>
              <a:rPr lang="en-US" dirty="0"/>
              <a:t>Deletes all identifying data</a:t>
            </a:r>
          </a:p>
          <a:p>
            <a:r>
              <a:rPr lang="en-US" dirty="0"/>
              <a:t>Unreversible</a:t>
            </a:r>
          </a:p>
          <a:p>
            <a:r>
              <a:rPr lang="en-US" dirty="0"/>
              <a:t>Loses individualizing information</a:t>
            </a:r>
          </a:p>
          <a:p>
            <a:r>
              <a:rPr lang="en-US" dirty="0"/>
              <a:t>Two data instances cannot be differentiated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4017114-7514-9144-83E7-F46546219C40}"/>
              </a:ext>
            </a:extLst>
          </p:cNvPr>
          <p:cNvSpPr>
            <a:spLocks noGrp="1"/>
          </p:cNvSpPr>
          <p:nvPr>
            <p:ph sz="quarter" idx="55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BB85A66E-3FD7-4C41-BECA-936248083C42}"/>
              </a:ext>
            </a:extLst>
          </p:cNvPr>
          <p:cNvSpPr>
            <a:spLocks noGrp="1"/>
          </p:cNvSpPr>
          <p:nvPr>
            <p:ph sz="quarter" idx="56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Pseudonymization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FA1FE9-9FDC-C641-A1EF-4B27386CAB4D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n-US" dirty="0"/>
              <a:t>K-Anonymization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C7C5F9-B64A-D542-9815-DC9974A7B9AF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n-US" dirty="0"/>
              <a:t>Anonymization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555DC82F-4CFA-411D-844B-203746D82087}"/>
              </a:ext>
            </a:extLst>
          </p:cNvPr>
          <p:cNvSpPr/>
          <p:nvPr/>
        </p:nvSpPr>
        <p:spPr>
          <a:xfrm>
            <a:off x="5670468" y="103928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77438335-EEBC-499F-B05A-43EA0C23924E}"/>
              </a:ext>
            </a:extLst>
          </p:cNvPr>
          <p:cNvSpPr/>
          <p:nvPr/>
        </p:nvSpPr>
        <p:spPr>
          <a:xfrm>
            <a:off x="8720389" y="1020373"/>
            <a:ext cx="196930" cy="29940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ADC53671-90D3-47BD-B0A0-FC409444795E}"/>
              </a:ext>
            </a:extLst>
          </p:cNvPr>
          <p:cNvGraphicFramePr>
            <a:graphicFrameLocks noGrp="1"/>
          </p:cNvGraphicFramePr>
          <p:nvPr/>
        </p:nvGraphicFramePr>
        <p:xfrm>
          <a:off x="5865481" y="4003193"/>
          <a:ext cx="2854908" cy="166795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289633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25-35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800" dirty="0"/>
                        <a:t>25-35</a:t>
                      </a:r>
                    </a:p>
                    <a:p>
                      <a:endParaRPr lang="fi-FI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921068"/>
                  </a:ext>
                </a:extLst>
              </a:tr>
            </a:tbl>
          </a:graphicData>
        </a:graphic>
      </p:graphicFrame>
      <p:graphicFrame>
        <p:nvGraphicFramePr>
          <p:cNvPr id="19" name="Table 12">
            <a:extLst>
              <a:ext uri="{FF2B5EF4-FFF2-40B4-BE49-F238E27FC236}">
                <a16:creationId xmlns:a16="http://schemas.microsoft.com/office/drawing/2014/main" id="{0CCF0D8B-3B8D-4A63-9A75-A0AD6C7C1DFE}"/>
              </a:ext>
            </a:extLst>
          </p:cNvPr>
          <p:cNvGraphicFramePr>
            <a:graphicFrameLocks noGrp="1"/>
          </p:cNvGraphicFramePr>
          <p:nvPr/>
        </p:nvGraphicFramePr>
        <p:xfrm>
          <a:off x="8917319" y="4003193"/>
          <a:ext cx="2854908" cy="154603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724055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Old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Old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452846"/>
                  </a:ext>
                </a:extLst>
              </a:tr>
            </a:tbl>
          </a:graphicData>
        </a:graphic>
      </p:graphicFrame>
      <p:graphicFrame>
        <p:nvGraphicFramePr>
          <p:cNvPr id="23" name="Table 12">
            <a:extLst>
              <a:ext uri="{FF2B5EF4-FFF2-40B4-BE49-F238E27FC236}">
                <a16:creationId xmlns:a16="http://schemas.microsoft.com/office/drawing/2014/main" id="{DE3720E5-12D4-4BE8-A7C2-F699F02DBE8B}"/>
              </a:ext>
            </a:extLst>
          </p:cNvPr>
          <p:cNvGraphicFramePr>
            <a:graphicFrameLocks noGrp="1"/>
          </p:cNvGraphicFramePr>
          <p:nvPr/>
        </p:nvGraphicFramePr>
        <p:xfrm>
          <a:off x="2817480" y="4003193"/>
          <a:ext cx="2854908" cy="178987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3727">
                  <a:extLst>
                    <a:ext uri="{9D8B030D-6E8A-4147-A177-3AD203B41FA5}">
                      <a16:colId xmlns:a16="http://schemas.microsoft.com/office/drawing/2014/main" val="353854126"/>
                    </a:ext>
                  </a:extLst>
                </a:gridCol>
                <a:gridCol w="885843">
                  <a:extLst>
                    <a:ext uri="{9D8B030D-6E8A-4147-A177-3AD203B41FA5}">
                      <a16:colId xmlns:a16="http://schemas.microsoft.com/office/drawing/2014/main" val="1666612207"/>
                    </a:ext>
                  </a:extLst>
                </a:gridCol>
                <a:gridCol w="737638">
                  <a:extLst>
                    <a:ext uri="{9D8B030D-6E8A-4147-A177-3AD203B41FA5}">
                      <a16:colId xmlns:a16="http://schemas.microsoft.com/office/drawing/2014/main" val="3112115783"/>
                    </a:ext>
                  </a:extLst>
                </a:gridCol>
                <a:gridCol w="517700">
                  <a:extLst>
                    <a:ext uri="{9D8B030D-6E8A-4147-A177-3AD203B41FA5}">
                      <a16:colId xmlns:a16="http://schemas.microsoft.com/office/drawing/2014/main" val="3970407651"/>
                    </a:ext>
                  </a:extLst>
                </a:gridCol>
              </a:tblGrid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55336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Matti Meikäläinen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10, 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0501122334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767183"/>
                  </a:ext>
                </a:extLst>
              </a:tr>
              <a:tr h="346298">
                <a:tc>
                  <a:txBody>
                    <a:bodyPr/>
                    <a:lstStyle/>
                    <a:p>
                      <a:r>
                        <a:rPr lang="fi-FI" sz="800" dirty="0"/>
                        <a:t>Maija Mehiläinen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Teekkarikatu 11,</a:t>
                      </a:r>
                    </a:p>
                    <a:p>
                      <a:r>
                        <a:rPr lang="fi-FI" sz="800" dirty="0"/>
                        <a:t>02150 Espoo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0401231234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933636"/>
                  </a:ext>
                </a:extLst>
              </a:tr>
              <a:tr h="200840">
                <a:tc gridSpan="4">
                  <a:txBody>
                    <a:bodyPr/>
                    <a:lstStyle/>
                    <a:p>
                      <a:endParaRPr lang="fi-FI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i-FI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032884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Pekka Perusmies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1,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0502244668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57301"/>
                  </a:ext>
                </a:extLst>
              </a:tr>
              <a:tr h="200840">
                <a:tc>
                  <a:txBody>
                    <a:bodyPr/>
                    <a:lstStyle/>
                    <a:p>
                      <a:r>
                        <a:rPr lang="fi-FI" sz="800" dirty="0"/>
                        <a:t>Titta Toisenlainen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Viistokuja 7,</a:t>
                      </a:r>
                    </a:p>
                    <a:p>
                      <a:r>
                        <a:rPr lang="fi-FI" sz="800" dirty="0"/>
                        <a:t>12345 Tylyaho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0402462468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800" dirty="0"/>
                        <a:t>1F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631401"/>
                  </a:ext>
                </a:extLst>
              </a:tr>
            </a:tbl>
          </a:graphicData>
        </a:graphic>
      </p:graphicFrame>
      <p:sp>
        <p:nvSpPr>
          <p:cNvPr id="14" name="Arrow: Down 13">
            <a:extLst>
              <a:ext uri="{FF2B5EF4-FFF2-40B4-BE49-F238E27FC236}">
                <a16:creationId xmlns:a16="http://schemas.microsoft.com/office/drawing/2014/main" id="{221AB89B-E9B6-4DAA-8690-A7F63F72A7FD}"/>
              </a:ext>
            </a:extLst>
          </p:cNvPr>
          <p:cNvSpPr/>
          <p:nvPr/>
        </p:nvSpPr>
        <p:spPr>
          <a:xfrm>
            <a:off x="4066804" y="4891973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DF5668A5-DAE2-454D-9927-F1E358BFBDAF}"/>
              </a:ext>
            </a:extLst>
          </p:cNvPr>
          <p:cNvSpPr/>
          <p:nvPr/>
        </p:nvSpPr>
        <p:spPr>
          <a:xfrm>
            <a:off x="7114805" y="4898131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CFBF84D8-2E32-486F-A103-F62F4AF1C79B}"/>
              </a:ext>
            </a:extLst>
          </p:cNvPr>
          <p:cNvSpPr/>
          <p:nvPr/>
        </p:nvSpPr>
        <p:spPr>
          <a:xfrm>
            <a:off x="10166643" y="4891973"/>
            <a:ext cx="356259" cy="20232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554065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0" lang="en-US" sz="6700" b="0" i="0" u="none" strike="noStrike" kern="1200" cap="none" spc="0" normalizeH="0" baseline="0" noProof="0" dirty="0">
                <a:ln w="12700"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Research materials and methods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03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3755242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Support ticket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RPA log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Data anonymization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4642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RPA log data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Inconsistent, merged data types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SQL database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Exported to CSV-format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Few standard fields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”message” holds the error message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”rawmessage” includes all datatable variables and more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JSON formatted data 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Machine learning uses CSV or other structured data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Unusable without preprocessing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Converted to pure CSV with PowerShell</a:t>
            </a:r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BC5DC3-D968-48EC-8E0A-18B1CB244661}"/>
              </a:ext>
            </a:extLst>
          </p:cNvPr>
          <p:cNvSpPr txBox="1"/>
          <p:nvPr/>
        </p:nvSpPr>
        <p:spPr>
          <a:xfrm>
            <a:off x="4358244" y="213756"/>
            <a:ext cx="7255823" cy="63555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0" tIns="0" rIns="0" bIns="0" rtlCol="0">
            <a:spAutoFit/>
          </a:bodyPr>
          <a:lstStyle/>
          <a:p>
            <a:r>
              <a:rPr lang="fr-FR" sz="500" dirty="0">
                <a:solidFill>
                  <a:schemeClr val="accent3"/>
                </a:solidFill>
                <a:latin typeface="Arial" panose="020B0604020202020204" pitchFamily="34" charset="0"/>
              </a:rPr>
              <a:t>"</a:t>
            </a:r>
            <a:r>
              <a:rPr lang="fr-FR" sz="800" dirty="0">
                <a:solidFill>
                  <a:schemeClr val="accent3"/>
                </a:solidFill>
                <a:latin typeface="Arial" panose="020B0604020202020204" pitchFamily="34" charset="0"/>
              </a:rPr>
              <a:t>OrganizationUnitId","TenantId","TimeStamp","Level","ProcessName","JobKey","RobotName","Message","RawMessage","MachineId"</a:t>
            </a:r>
          </a:p>
          <a:p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"5","5","1/2/2020 12:55:24 PM","4","rpa-bank-020-lainahakemuksien-tietojen-siirto_Samlink Production", "b03cfd05-1807-45e7-b962-c9d95e49a3fc","RPA-RPP-4","System.IO.IOException: The process cannot access the file    'W:\RPA\BANK\020 lainahakemuksien tietojen siirto\prod\Config.xlsx' because it is being used by another process. at System.IO.__Error.WinIOError(Int32 errorCode, String maybeFullPath)    at System.IO.FileStream.Init(String path, FileMode mode, FileAccess access, Int32 rights, Boolean useRights,  FileShare share, Int32 bufferSize, FileOptions options, SECURITY_ATTRIBUTES secAttrs, String msgPath, Boolean bFromProxy, Boolean)","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"message": "System.IO.IOException: The process cannot access the file 'W:\\RPA\\BANK\\020 lainahakemuksien tietojen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siirto\\prod\\Config.xlsx' because it is being used by another process.\r\n   at System.IO.__Error.WinIOError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(Int32 errorCode, String maybeFullPath)\r\n   at System.IO.FileStream.Init(String path, FileMode mode,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FileAccess access, Int32 rights, Boolean useRights, FileShare share, Int32 bufferSize, FileOptions options,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SECURITY_ATTRIBUTES secAttrs, String msgPath, Boolean bFromProxy, Boolean useLongPath, Boolean checkHost)\r\n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at </a:t>
            </a:r>
            <a:r>
              <a:rPr lang="fr-FR" sz="500" dirty="0" err="1">
                <a:solidFill>
                  <a:schemeClr val="accent1"/>
                </a:solidFill>
                <a:latin typeface="Arial" panose="020B0604020202020204" pitchFamily="34" charset="0"/>
              </a:rPr>
              <a:t>System.IO.FileStream..ctor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(String path, FileMode mode, FileAccess access, FileShare share, Int32 bufferSize,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FileOptions options, String msgPath, Boolean bFromProxy)\r\n   at System.IO.FileStream..ctor(String path,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FileMode mode, FileAccess access, FileShare share, Int32 bufferSize, Boolean useAsync) [...]   at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System.Activities.Runtime.ActivityExecutor.ExecuteActivityWorkItem.ExecuteBody(ActivityExecutor executor,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BookmarkManager </a:t>
            </a:r>
            <a:r>
              <a:rPr lang="fr-FR" sz="500" dirty="0" err="1">
                <a:solidFill>
                  <a:schemeClr val="accent1"/>
                </a:solidFill>
                <a:latin typeface="Arial" panose="020B0604020202020204" pitchFamily="34" charset="0"/>
              </a:rPr>
              <a:t>bookmarkManager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, Location </a:t>
            </a:r>
            <a:r>
              <a:rPr lang="fr-FR" sz="500" dirty="0" err="1">
                <a:solidFill>
                  <a:schemeClr val="accent1"/>
                </a:solidFill>
                <a:latin typeface="Arial" panose="020B0604020202020204" pitchFamily="34" charset="0"/>
              </a:rPr>
              <a:t>resultLocation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)",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"level": "Error",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"logType": "User",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"timeStamp": "2020-01-02T14:55:24.6280687+02:00",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"fingerprint": "5ebb011b-fb3d-402a-8024-79a21e6629c9",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"windowsIdentity": "LOCAL\\WinID",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"machineName": "T4690A3018",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"processName": "rpa-bank-020-lainahakemuksien-tietojen-siirto_Samlink Production",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"processVersion": "1.0.7244.25507",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"jobId": "b03cfd05-1807-45e7-b962-c9d95e49a3fc",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"robotName": "RPA-RPP-4",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"machineId": 28,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"fileName": "GlobalHandler"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}</a:t>
            </a:r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","28"</a:t>
            </a:r>
          </a:p>
          <a:p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"5","5","1/2/2020 12:55:24 PM","0","rpa-bank-020-lainahakemuksien-tietojen-siirto_Samlink Production", "b03cfd05-1807-45e7-b962-c9d95e49a3fc","RPA-RPP-4","Log Error Executing","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"message": "Log Error Executing",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"level": "Verbose",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"logType": "Default",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"timeStamp": "2020-01-02T14:55:24.6280687+02:00",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"fingerprint": "3c68aacf-dd4c-4ad4-8045-043e72b35bb7",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"windowsIdentity": "LOCAL\\WinID",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"machineName": "T4690A3018",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"processName": "rpa-bank-020-lainahakemuksien-tietojen-siirto_Samlink Production",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"processVersion": "1.0.7244.25507",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"jobId": "b03cfd05-1807-45e7-b962-c9d95e49a3fc",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"robotName": "RPA-RPP-4",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"machineId": 28,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"fileName": "GlobalHandler",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"activityInfo": 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"Activity": "UiPath.Core.Activities.LogMessage",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"DisplayName": "Log Error",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"State": "Executing",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"Variables": 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"answer": "",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"retry": "0",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"HetuFound": "False",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"FilteredException": ""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},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"Arguments": 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"Message": "System.IO.IOException: The process cannot access the file 'W:\\RPA\\BANK\\020 lainahakemuksien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tietojen siirto\\prod\\Config.xlsx' because it is being used by another process.\r\n   at System.IO.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__Error.WinIOError(Int32 errorCode, String maybeFullPath)\r\n   at System.IO.FileStream.Init(String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path, FileMode mode, FileAccess access, Int32 rights, Boolean useRights, FileShare share, Int32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bufferSize, FileOptions options, SECURITY_ATTRIBUTES secAttrs, String msgPath, Boolean bFromProxy,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Boolean useLongPath, Boolean checkHost)\r\n   at System.IO.FileStream..ctor(String path, FileMode mode,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FileAccess access, FileShare share, Int32 bufferSize, FileOptions options, String msgPath, Boolean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bFromProxy)\r\n   at System.IO.FileStream..ctor(String path, FileMode mode, FileAccess access, FileShare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share, Int32 bufferSize, Boolean useAsync)\r\n   at MS.Internal.IO.Zip.ZipArchive.OpenOnFile(String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    path, FileMode mode, FileAccess access, FileShare share, Boolean streaming)\r\n   at System.IO.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        }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}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}</a:t>
            </a:r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","28"</a:t>
            </a:r>
          </a:p>
          <a:p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"5","5","8/11/2021 10:14:26 PM","3","rpa-bank-011-ott-valmistelu-4503","5186baa6-6f2d-4cc0-8001-a78f518579fb", "RPA-RPP-1-4503","Screenshot saved at: G:\Robotiikka\011 OTT Valmis\prod\Screensh\ExceptionScreenshot_.011426.png","</a:t>
            </a:r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{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"message": "Screenshot saved at: G:\\Robotiikka\\011 OTT Valmis\\prod\\Screensh\\ExceptionScreenshot_.011426.png",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"level": "Warning",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"logType": "User",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"timeStamp": "2021-08-12T01:14:26.3516259+03:00",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"fingerprint": "3ced557c-7a73-4e0c-bd73-1759fbbd8cca",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"windowsIdentity": "LOCAL\\WinID",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"machineName": "T4690K3336",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"processName": "rpa-bank-011-ott-valmistelu-4503",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"processVersion": "1.6.7769.24916",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"jobId": "5186baa6-6f2d-4cc0-8001-a78f518579fb",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"robotName": "RPA-RPP-1-4503",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"machineId": 38,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"organizationUnitId": 5,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"fileName": "TakeScreenshot",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    "logF_BusinessProcessName": "rpa-bank-011-OTT-valmistelu"</a:t>
            </a:r>
          </a:p>
          <a:p>
            <a:r>
              <a:rPr lang="fr-FR" sz="500" dirty="0">
                <a:solidFill>
                  <a:schemeClr val="accent1"/>
                </a:solidFill>
                <a:latin typeface="Arial" panose="020B0604020202020204" pitchFamily="34" charset="0"/>
              </a:rPr>
              <a:t>}</a:t>
            </a:r>
            <a:r>
              <a:rPr lang="fr-FR" sz="500" dirty="0">
                <a:solidFill>
                  <a:srgbClr val="FFFF00"/>
                </a:solidFill>
                <a:latin typeface="Arial" panose="020B0604020202020204" pitchFamily="34" charset="0"/>
              </a:rPr>
              <a:t>","38"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101B7B1-BEF2-43C5-9D44-A83E669E2E7D}"/>
              </a:ext>
            </a:extLst>
          </p:cNvPr>
          <p:cNvSpPr/>
          <p:nvPr/>
        </p:nvSpPr>
        <p:spPr>
          <a:xfrm>
            <a:off x="2686793" y="3176281"/>
            <a:ext cx="172192" cy="1721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B229554-B77D-4D04-9023-D107E39FC1A9}"/>
              </a:ext>
            </a:extLst>
          </p:cNvPr>
          <p:cNvSpPr/>
          <p:nvPr/>
        </p:nvSpPr>
        <p:spPr>
          <a:xfrm>
            <a:off x="2856016" y="1668482"/>
            <a:ext cx="172193" cy="172193"/>
          </a:xfrm>
          <a:prstGeom prst="ellipse">
            <a:avLst/>
          </a:prstGeom>
          <a:solidFill>
            <a:srgbClr val="FFFF00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8516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Support ticket data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Technical support requests from customers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Customers encounter a problem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Email to support team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Direct to developer/maintainer team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Business critical information</a:t>
            </a:r>
          </a:p>
          <a:p>
            <a:pPr marL="0" indent="0">
              <a:buNone/>
            </a:pPr>
            <a:r>
              <a:rPr lang="fi-FI" dirty="0"/>
              <a:t>Possibly sensitive end user data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Only timestamps usable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CSV list of timestamps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BC5DC3-D968-48EC-8E0A-18B1CB244661}"/>
              </a:ext>
            </a:extLst>
          </p:cNvPr>
          <p:cNvSpPr txBox="1"/>
          <p:nvPr/>
        </p:nvSpPr>
        <p:spPr>
          <a:xfrm>
            <a:off x="6088083" y="712673"/>
            <a:ext cx="2161762" cy="517064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>
                <a:latin typeface="Arial" panose="020B0604020202020204" pitchFamily="34" charset="0"/>
              </a:rPr>
              <a:t>timestamp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2022-01-20T11:36:00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2022-01-19T08:26:00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2022-01-17T13:08:00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2022-01-14T13:36:00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2022-01-13T09:08:00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2022-01-13T09:06:00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2022-01-12T08:16:00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2022-01-11T16:21:00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2022-01-03T12:34:00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2021-12-29T14:34:00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2021-12-28T11:23:00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2021-12-22T14:14:00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2021-12-21T16:19:00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2021-12-21T07:42:00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2021-12-20T12:28:00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2021-12-20T11:47:00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2021-12-16T13:40:00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2021-12-16T09:02:00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2021-12-15T10:34:00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2021-12-15T08:38:00</a:t>
            </a:r>
          </a:p>
          <a:p>
            <a:pPr algn="ctr"/>
            <a:r>
              <a:rPr lang="fr-FR" sz="1400" dirty="0">
                <a:latin typeface="Arial" panose="020B0604020202020204" pitchFamily="34" charset="0"/>
              </a:rPr>
              <a:t>.</a:t>
            </a:r>
            <a:br>
              <a:rPr lang="fr-FR" sz="1400" dirty="0">
                <a:latin typeface="Arial" panose="020B0604020202020204" pitchFamily="34" charset="0"/>
              </a:rPr>
            </a:br>
            <a:r>
              <a:rPr lang="fr-FR" sz="1400" dirty="0">
                <a:latin typeface="Arial" panose="020B0604020202020204" pitchFamily="34" charset="0"/>
              </a:rPr>
              <a:t>.</a:t>
            </a:r>
            <a:br>
              <a:rPr lang="fr-FR" sz="1400" dirty="0">
                <a:latin typeface="Arial" panose="020B0604020202020204" pitchFamily="34" charset="0"/>
              </a:rPr>
            </a:br>
            <a:r>
              <a:rPr lang="fr-FR" sz="1400" dirty="0"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38248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Data anonymization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Find-and-replace sensitive information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4274128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r>
              <a:rPr lang="fi-FI" dirty="0"/>
              <a:t>No need for ticket data (list of timestamps)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Regex search patterns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All thinkable information types</a:t>
            </a:r>
          </a:p>
          <a:p>
            <a:pPr marL="0" indent="0">
              <a:buFont typeface="System Font Regular"/>
              <a:buNone/>
            </a:pPr>
            <a:r>
              <a:rPr lang="fi-FI" dirty="0"/>
              <a:t>Replace with general tokens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Conserve the type of information sanitized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E.g. 1010AddressZip0101, 101088420101 (BBAN)</a:t>
            </a: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4E0139-2B8E-4AF3-9C3E-83A54908D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491" y="294477"/>
            <a:ext cx="6413359" cy="623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22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700" dirty="0"/>
              <a:t>Introduction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01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4233747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Background and motivation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Research objectives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9981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0" lang="en-US" sz="6700" b="0" i="0" u="none" strike="noStrike" kern="1200" cap="none" spc="0" normalizeH="0" baseline="0" noProof="0" dirty="0">
                <a:ln w="12700"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Machine learning pipeline structure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04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3755242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Hybrid structure overview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HML phase 1: PCA-based anomaly detection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HML phase 2: Ticket count estimation with regression</a:t>
            </a:r>
          </a:p>
        </p:txBody>
      </p:sp>
    </p:spTree>
    <p:extLst>
      <p:ext uri="{BB962C8B-B14F-4D97-AF65-F5344CB8AC3E}">
        <p14:creationId xmlns:p14="http://schemas.microsoft.com/office/powerpoint/2010/main" val="35034494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Hybrid structure overview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Hybrid machine learning – Best of both worlds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FF41F1-9D1D-442F-9CD8-19732C7C9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328" y="2743125"/>
            <a:ext cx="9455344" cy="357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6944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Hybrid structure overview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Hybrid machine learning – Best of both worlds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FF41F1-9D1D-442F-9CD8-19732C7C9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328" y="2743125"/>
            <a:ext cx="9455344" cy="3574280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581D7AA-9AFD-48B8-8027-C6D0006F6707}"/>
              </a:ext>
            </a:extLst>
          </p:cNvPr>
          <p:cNvSpPr txBox="1">
            <a:spLocks/>
          </p:cNvSpPr>
          <p:nvPr/>
        </p:nvSpPr>
        <p:spPr>
          <a:xfrm>
            <a:off x="4604147" y="1181216"/>
            <a:ext cx="2590800" cy="15825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690563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Select text column to read</a:t>
            </a:r>
          </a:p>
          <a:p>
            <a:r>
              <a:rPr lang="en-US" dirty="0"/>
              <a:t>Preprocess</a:t>
            </a:r>
          </a:p>
          <a:p>
            <a:r>
              <a:rPr lang="en-US" dirty="0"/>
              <a:t>Numeric conversion</a:t>
            </a:r>
          </a:p>
          <a:p>
            <a:r>
              <a:rPr lang="en-US" dirty="0"/>
              <a:t>Anomaly detection</a:t>
            </a:r>
          </a:p>
          <a:p>
            <a:r>
              <a:rPr lang="en-US" dirty="0"/>
              <a:t>Score model</a:t>
            </a:r>
          </a:p>
        </p:txBody>
      </p:sp>
      <p:sp>
        <p:nvSpPr>
          <p:cNvPr id="12" name="Content Placeholder 19">
            <a:extLst>
              <a:ext uri="{FF2B5EF4-FFF2-40B4-BE49-F238E27FC236}">
                <a16:creationId xmlns:a16="http://schemas.microsoft.com/office/drawing/2014/main" id="{79DD1F0C-61C6-4B9E-B998-FE10AD78132C}"/>
              </a:ext>
            </a:extLst>
          </p:cNvPr>
          <p:cNvSpPr>
            <a:spLocks noGrp="1"/>
          </p:cNvSpPr>
          <p:nvPr>
            <p:ph sz="quarter" idx="54"/>
          </p:nvPr>
        </p:nvSpPr>
        <p:spPr>
          <a:xfrm>
            <a:off x="4604148" y="416129"/>
            <a:ext cx="2590799" cy="593087"/>
          </a:xfrm>
        </p:spPr>
        <p:txBody>
          <a:bodyPr/>
          <a:lstStyle/>
          <a:p>
            <a:r>
              <a:rPr lang="en-US" dirty="0"/>
              <a:t>Phase 1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9EE1305-899C-48AC-A1BF-D49A8B1FE403}"/>
              </a:ext>
            </a:extLst>
          </p:cNvPr>
          <p:cNvSpPr txBox="1">
            <a:spLocks/>
          </p:cNvSpPr>
          <p:nvPr/>
        </p:nvSpPr>
        <p:spPr>
          <a:xfrm>
            <a:off x="4604147" y="881810"/>
            <a:ext cx="2590800" cy="299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400" b="1" i="0" kern="1200">
                <a:solidFill>
                  <a:srgbClr val="FF462D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PCA-based log anomaly detection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3E8249-BCBB-45C8-BCF4-4A2D4A59DC2B}"/>
              </a:ext>
            </a:extLst>
          </p:cNvPr>
          <p:cNvSpPr/>
          <p:nvPr/>
        </p:nvSpPr>
        <p:spPr>
          <a:xfrm>
            <a:off x="1368328" y="2743125"/>
            <a:ext cx="6150854" cy="35742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20312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Hybrid structure overview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Hybrid machine learning – Best of both worlds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FF41F1-9D1D-442F-9CD8-19732C7C9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328" y="2743125"/>
            <a:ext cx="9455344" cy="3574280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581D7AA-9AFD-48B8-8027-C6D0006F6707}"/>
              </a:ext>
            </a:extLst>
          </p:cNvPr>
          <p:cNvSpPr txBox="1">
            <a:spLocks/>
          </p:cNvSpPr>
          <p:nvPr/>
        </p:nvSpPr>
        <p:spPr>
          <a:xfrm>
            <a:off x="4604147" y="1181216"/>
            <a:ext cx="2590800" cy="15825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690563" indent="-1635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Char char="o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Select text column to read</a:t>
            </a:r>
          </a:p>
          <a:p>
            <a:r>
              <a:rPr lang="en-US" dirty="0"/>
              <a:t>Preprocess</a:t>
            </a:r>
          </a:p>
          <a:p>
            <a:r>
              <a:rPr lang="en-US" dirty="0"/>
              <a:t>Numeric conversion</a:t>
            </a:r>
          </a:p>
          <a:p>
            <a:r>
              <a:rPr lang="en-US" dirty="0"/>
              <a:t>Anomaly detection</a:t>
            </a:r>
          </a:p>
          <a:p>
            <a:r>
              <a:rPr lang="en-US" dirty="0"/>
              <a:t>Score model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B9FE3A44-6961-4326-8371-09DBFC6889FC}"/>
              </a:ext>
            </a:extLst>
          </p:cNvPr>
          <p:cNvSpPr txBox="1">
            <a:spLocks/>
          </p:cNvSpPr>
          <p:nvPr/>
        </p:nvSpPr>
        <p:spPr>
          <a:xfrm>
            <a:off x="7654067" y="1181215"/>
            <a:ext cx="2590800" cy="129438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698500" indent="-1714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Append with ticket data</a:t>
            </a:r>
          </a:p>
          <a:p>
            <a:r>
              <a:rPr lang="en-US" dirty="0"/>
              <a:t>Time frame compression</a:t>
            </a:r>
          </a:p>
          <a:p>
            <a:r>
              <a:rPr lang="en-US" dirty="0"/>
              <a:t>Regression training</a:t>
            </a:r>
          </a:p>
          <a:p>
            <a:r>
              <a:rPr lang="en-US" dirty="0"/>
              <a:t>Model score and evaluation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Content Placeholder 19">
            <a:extLst>
              <a:ext uri="{FF2B5EF4-FFF2-40B4-BE49-F238E27FC236}">
                <a16:creationId xmlns:a16="http://schemas.microsoft.com/office/drawing/2014/main" id="{79DD1F0C-61C6-4B9E-B998-FE10AD78132C}"/>
              </a:ext>
            </a:extLst>
          </p:cNvPr>
          <p:cNvSpPr>
            <a:spLocks noGrp="1"/>
          </p:cNvSpPr>
          <p:nvPr>
            <p:ph sz="quarter" idx="54"/>
          </p:nvPr>
        </p:nvSpPr>
        <p:spPr>
          <a:xfrm>
            <a:off x="4604148" y="416129"/>
            <a:ext cx="2590799" cy="593087"/>
          </a:xfrm>
        </p:spPr>
        <p:txBody>
          <a:bodyPr/>
          <a:lstStyle/>
          <a:p>
            <a:r>
              <a:rPr lang="en-US" dirty="0"/>
              <a:t>Phase 1</a:t>
            </a:r>
          </a:p>
        </p:txBody>
      </p:sp>
      <p:sp>
        <p:nvSpPr>
          <p:cNvPr id="13" name="Content Placeholder 20">
            <a:extLst>
              <a:ext uri="{FF2B5EF4-FFF2-40B4-BE49-F238E27FC236}">
                <a16:creationId xmlns:a16="http://schemas.microsoft.com/office/drawing/2014/main" id="{B1F9DAA8-3F4B-49C3-B123-BCFA3C00EFC6}"/>
              </a:ext>
            </a:extLst>
          </p:cNvPr>
          <p:cNvSpPr>
            <a:spLocks noGrp="1"/>
          </p:cNvSpPr>
          <p:nvPr>
            <p:ph sz="quarter" idx="55"/>
          </p:nvPr>
        </p:nvSpPr>
        <p:spPr>
          <a:xfrm>
            <a:off x="7654069" y="416129"/>
            <a:ext cx="2590799" cy="593087"/>
          </a:xfrm>
        </p:spPr>
        <p:txBody>
          <a:bodyPr/>
          <a:lstStyle/>
          <a:p>
            <a:r>
              <a:rPr lang="en-US" dirty="0"/>
              <a:t>Phase 2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9EE1305-899C-48AC-A1BF-D49A8B1FE403}"/>
              </a:ext>
            </a:extLst>
          </p:cNvPr>
          <p:cNvSpPr txBox="1">
            <a:spLocks/>
          </p:cNvSpPr>
          <p:nvPr/>
        </p:nvSpPr>
        <p:spPr>
          <a:xfrm>
            <a:off x="4604147" y="881810"/>
            <a:ext cx="2590800" cy="299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400" b="1" i="0" kern="1200">
                <a:solidFill>
                  <a:srgbClr val="FF462D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PCA-based log anomaly detection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B9391AA6-0137-431B-A873-A6DB114086D5}"/>
              </a:ext>
            </a:extLst>
          </p:cNvPr>
          <p:cNvSpPr txBox="1">
            <a:spLocks/>
          </p:cNvSpPr>
          <p:nvPr/>
        </p:nvSpPr>
        <p:spPr>
          <a:xfrm>
            <a:off x="7654066" y="881810"/>
            <a:ext cx="3217791" cy="299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400" b="1" i="0" kern="1200">
                <a:solidFill>
                  <a:srgbClr val="FF462D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Regression based ticket count estimating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F40206-C37C-4352-AE7D-A8534C2E0604}"/>
              </a:ext>
            </a:extLst>
          </p:cNvPr>
          <p:cNvSpPr/>
          <p:nvPr/>
        </p:nvSpPr>
        <p:spPr>
          <a:xfrm>
            <a:off x="7498080" y="2743125"/>
            <a:ext cx="3325592" cy="35029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43632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pipeline design</a:t>
            </a:r>
          </a:p>
        </p:txBody>
      </p:sp>
      <p:pic>
        <p:nvPicPr>
          <p:cNvPr id="35" name="Picture 34" descr="Map&#10;&#10;Description automatically generated">
            <a:extLst>
              <a:ext uri="{FF2B5EF4-FFF2-40B4-BE49-F238E27FC236}">
                <a16:creationId xmlns:a16="http://schemas.microsoft.com/office/drawing/2014/main" id="{110152FC-C403-4E2E-B95D-2500359F3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8" y="1096818"/>
            <a:ext cx="11734801" cy="4853460"/>
          </a:xfrm>
          <a:prstGeom prst="rect">
            <a:avLst/>
          </a:prstGeom>
        </p:spPr>
      </p:pic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34D92D12-D547-43FB-9ADA-220584D6077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228600" y="714025"/>
            <a:ext cx="2819554" cy="31083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Multiverse of madness</a:t>
            </a:r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39775008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pipeline design</a:t>
            </a:r>
          </a:p>
        </p:txBody>
      </p:sp>
      <p:pic>
        <p:nvPicPr>
          <p:cNvPr id="35" name="Picture 34" descr="Map&#10;&#10;Description automatically generated">
            <a:extLst>
              <a:ext uri="{FF2B5EF4-FFF2-40B4-BE49-F238E27FC236}">
                <a16:creationId xmlns:a16="http://schemas.microsoft.com/office/drawing/2014/main" id="{110152FC-C403-4E2E-B95D-2500359F3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8" y="1096818"/>
            <a:ext cx="11734801" cy="4853460"/>
          </a:xfrm>
          <a:prstGeom prst="rect">
            <a:avLst/>
          </a:prstGeom>
        </p:spPr>
      </p:pic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34D92D12-D547-43FB-9ADA-220584D6077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228600" y="714025"/>
            <a:ext cx="2819554" cy="31083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Multiverse of madness</a:t>
            </a:r>
            <a:endParaRPr lang="en-MX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833C3F9-62FE-47BD-915C-D6DD058F0705}"/>
              </a:ext>
            </a:extLst>
          </p:cNvPr>
          <p:cNvSpPr/>
          <p:nvPr/>
        </p:nvSpPr>
        <p:spPr>
          <a:xfrm>
            <a:off x="4543865" y="1835834"/>
            <a:ext cx="626012" cy="1252024"/>
          </a:xfrm>
          <a:custGeom>
            <a:avLst/>
            <a:gdLst>
              <a:gd name="connsiteX0" fmla="*/ 626012 w 626012"/>
              <a:gd name="connsiteY0" fmla="*/ 0 h 1252024"/>
              <a:gd name="connsiteX1" fmla="*/ 0 w 626012"/>
              <a:gd name="connsiteY1" fmla="*/ 105508 h 1252024"/>
              <a:gd name="connsiteX2" fmla="*/ 154744 w 626012"/>
              <a:gd name="connsiteY2" fmla="*/ 773723 h 1252024"/>
              <a:gd name="connsiteX3" fmla="*/ 168812 w 626012"/>
              <a:gd name="connsiteY3" fmla="*/ 1252024 h 1252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012" h="1252024">
                <a:moveTo>
                  <a:pt x="626012" y="0"/>
                </a:moveTo>
                <a:lnTo>
                  <a:pt x="0" y="105508"/>
                </a:lnTo>
                <a:lnTo>
                  <a:pt x="154744" y="773723"/>
                </a:lnTo>
                <a:lnTo>
                  <a:pt x="168812" y="125202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B4694F8-DD04-46FA-AF40-712273248CDC}"/>
              </a:ext>
            </a:extLst>
          </p:cNvPr>
          <p:cNvSpPr/>
          <p:nvPr/>
        </p:nvSpPr>
        <p:spPr>
          <a:xfrm>
            <a:off x="4543865" y="1294228"/>
            <a:ext cx="1413803" cy="1828800"/>
          </a:xfrm>
          <a:custGeom>
            <a:avLst/>
            <a:gdLst>
              <a:gd name="connsiteX0" fmla="*/ 1413803 w 1413803"/>
              <a:gd name="connsiteY0" fmla="*/ 0 h 1828800"/>
              <a:gd name="connsiteX1" fmla="*/ 0 w 1413803"/>
              <a:gd name="connsiteY1" fmla="*/ 225083 h 1828800"/>
              <a:gd name="connsiteX2" fmla="*/ 640080 w 1413803"/>
              <a:gd name="connsiteY2" fmla="*/ 534572 h 1828800"/>
              <a:gd name="connsiteX3" fmla="*/ 689317 w 1413803"/>
              <a:gd name="connsiteY3" fmla="*/ 1132449 h 1828800"/>
              <a:gd name="connsiteX4" fmla="*/ 773723 w 1413803"/>
              <a:gd name="connsiteY4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3803" h="1828800">
                <a:moveTo>
                  <a:pt x="1413803" y="0"/>
                </a:moveTo>
                <a:lnTo>
                  <a:pt x="0" y="225083"/>
                </a:lnTo>
                <a:lnTo>
                  <a:pt x="640080" y="534572"/>
                </a:lnTo>
                <a:lnTo>
                  <a:pt x="689317" y="1132449"/>
                </a:lnTo>
                <a:lnTo>
                  <a:pt x="773723" y="18288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2AA7BE5-9EB3-469B-A212-BCC6B8251E03}"/>
              </a:ext>
            </a:extLst>
          </p:cNvPr>
          <p:cNvSpPr/>
          <p:nvPr/>
        </p:nvSpPr>
        <p:spPr>
          <a:xfrm>
            <a:off x="3924886" y="1491175"/>
            <a:ext cx="583809" cy="1603717"/>
          </a:xfrm>
          <a:custGeom>
            <a:avLst/>
            <a:gdLst>
              <a:gd name="connsiteX0" fmla="*/ 583809 w 583809"/>
              <a:gd name="connsiteY0" fmla="*/ 0 h 1603717"/>
              <a:gd name="connsiteX1" fmla="*/ 0 w 583809"/>
              <a:gd name="connsiteY1" fmla="*/ 218050 h 1603717"/>
              <a:gd name="connsiteX2" fmla="*/ 49237 w 583809"/>
              <a:gd name="connsiteY2" fmla="*/ 1603717 h 1603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3809" h="1603717">
                <a:moveTo>
                  <a:pt x="583809" y="0"/>
                </a:moveTo>
                <a:lnTo>
                  <a:pt x="0" y="218050"/>
                </a:lnTo>
                <a:lnTo>
                  <a:pt x="49237" y="1603717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C6C5A50-FC66-4FAE-BAA0-87B7A02FFC77}"/>
              </a:ext>
            </a:extLst>
          </p:cNvPr>
          <p:cNvSpPr/>
          <p:nvPr/>
        </p:nvSpPr>
        <p:spPr>
          <a:xfrm>
            <a:off x="5008098" y="2412609"/>
            <a:ext cx="196948" cy="710419"/>
          </a:xfrm>
          <a:custGeom>
            <a:avLst/>
            <a:gdLst>
              <a:gd name="connsiteX0" fmla="*/ 196948 w 196948"/>
              <a:gd name="connsiteY0" fmla="*/ 0 h 710419"/>
              <a:gd name="connsiteX1" fmla="*/ 7034 w 196948"/>
              <a:gd name="connsiteY1" fmla="*/ 105508 h 710419"/>
              <a:gd name="connsiteX2" fmla="*/ 0 w 196948"/>
              <a:gd name="connsiteY2" fmla="*/ 710419 h 710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948" h="710419">
                <a:moveTo>
                  <a:pt x="196948" y="0"/>
                </a:moveTo>
                <a:lnTo>
                  <a:pt x="7034" y="105508"/>
                </a:lnTo>
                <a:cubicBezTo>
                  <a:pt x="4689" y="307145"/>
                  <a:pt x="2345" y="508782"/>
                  <a:pt x="0" y="71041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0B172CD-0596-473F-9DAE-656BDA3733F0}"/>
              </a:ext>
            </a:extLst>
          </p:cNvPr>
          <p:cNvSpPr/>
          <p:nvPr/>
        </p:nvSpPr>
        <p:spPr>
          <a:xfrm>
            <a:off x="4438357" y="2440745"/>
            <a:ext cx="196948" cy="668215"/>
          </a:xfrm>
          <a:custGeom>
            <a:avLst/>
            <a:gdLst>
              <a:gd name="connsiteX0" fmla="*/ 196948 w 196948"/>
              <a:gd name="connsiteY0" fmla="*/ 0 h 668215"/>
              <a:gd name="connsiteX1" fmla="*/ 0 w 196948"/>
              <a:gd name="connsiteY1" fmla="*/ 63304 h 668215"/>
              <a:gd name="connsiteX2" fmla="*/ 14068 w 196948"/>
              <a:gd name="connsiteY2" fmla="*/ 668215 h 6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948" h="668215">
                <a:moveTo>
                  <a:pt x="196948" y="0"/>
                </a:moveTo>
                <a:lnTo>
                  <a:pt x="0" y="63304"/>
                </a:lnTo>
                <a:lnTo>
                  <a:pt x="14068" y="668215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71F0ADB-DC00-4559-AB24-E5E1BC411D8B}"/>
              </a:ext>
            </a:extLst>
          </p:cNvPr>
          <p:cNvSpPr/>
          <p:nvPr/>
        </p:nvSpPr>
        <p:spPr>
          <a:xfrm>
            <a:off x="3720905" y="2398542"/>
            <a:ext cx="211015" cy="668215"/>
          </a:xfrm>
          <a:custGeom>
            <a:avLst/>
            <a:gdLst>
              <a:gd name="connsiteX0" fmla="*/ 211015 w 211015"/>
              <a:gd name="connsiteY0" fmla="*/ 0 h 668215"/>
              <a:gd name="connsiteX1" fmla="*/ 0 w 211015"/>
              <a:gd name="connsiteY1" fmla="*/ 140676 h 668215"/>
              <a:gd name="connsiteX2" fmla="*/ 21101 w 211015"/>
              <a:gd name="connsiteY2" fmla="*/ 668215 h 6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015" h="668215">
                <a:moveTo>
                  <a:pt x="211015" y="0"/>
                </a:moveTo>
                <a:lnTo>
                  <a:pt x="0" y="140676"/>
                </a:lnTo>
                <a:lnTo>
                  <a:pt x="21101" y="668215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6ECCB8C-528D-48FD-8A1C-4CCCCA16FA68}"/>
              </a:ext>
            </a:extLst>
          </p:cNvPr>
          <p:cNvSpPr/>
          <p:nvPr/>
        </p:nvSpPr>
        <p:spPr>
          <a:xfrm>
            <a:off x="3418449" y="1688123"/>
            <a:ext cx="520505" cy="1385668"/>
          </a:xfrm>
          <a:custGeom>
            <a:avLst/>
            <a:gdLst>
              <a:gd name="connsiteX0" fmla="*/ 520505 w 520505"/>
              <a:gd name="connsiteY0" fmla="*/ 0 h 1385668"/>
              <a:gd name="connsiteX1" fmla="*/ 91440 w 520505"/>
              <a:gd name="connsiteY1" fmla="*/ 211015 h 1385668"/>
              <a:gd name="connsiteX2" fmla="*/ 0 w 520505"/>
              <a:gd name="connsiteY2" fmla="*/ 724486 h 1385668"/>
              <a:gd name="connsiteX3" fmla="*/ 35169 w 520505"/>
              <a:gd name="connsiteY3" fmla="*/ 1385668 h 1385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505" h="1385668">
                <a:moveTo>
                  <a:pt x="520505" y="0"/>
                </a:moveTo>
                <a:lnTo>
                  <a:pt x="91440" y="211015"/>
                </a:lnTo>
                <a:lnTo>
                  <a:pt x="0" y="724486"/>
                </a:lnTo>
                <a:lnTo>
                  <a:pt x="35169" y="1385668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F65E33A-E43F-4CDA-857A-EBB8B5AC6A9D}"/>
              </a:ext>
            </a:extLst>
          </p:cNvPr>
          <p:cNvSpPr/>
          <p:nvPr/>
        </p:nvSpPr>
        <p:spPr>
          <a:xfrm>
            <a:off x="3115994" y="2405575"/>
            <a:ext cx="288388" cy="647114"/>
          </a:xfrm>
          <a:custGeom>
            <a:avLst/>
            <a:gdLst>
              <a:gd name="connsiteX0" fmla="*/ 288388 w 288388"/>
              <a:gd name="connsiteY0" fmla="*/ 0 h 647114"/>
              <a:gd name="connsiteX1" fmla="*/ 42203 w 288388"/>
              <a:gd name="connsiteY1" fmla="*/ 98474 h 647114"/>
              <a:gd name="connsiteX2" fmla="*/ 0 w 288388"/>
              <a:gd name="connsiteY2" fmla="*/ 647114 h 64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8388" h="647114">
                <a:moveTo>
                  <a:pt x="288388" y="0"/>
                </a:moveTo>
                <a:lnTo>
                  <a:pt x="42203" y="98474"/>
                </a:lnTo>
                <a:lnTo>
                  <a:pt x="0" y="64711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E934EF8-FBAB-4878-B272-AD20992002A4}"/>
              </a:ext>
            </a:extLst>
          </p:cNvPr>
          <p:cNvSpPr/>
          <p:nvPr/>
        </p:nvSpPr>
        <p:spPr>
          <a:xfrm>
            <a:off x="2419643" y="1667022"/>
            <a:ext cx="1491175" cy="1448972"/>
          </a:xfrm>
          <a:custGeom>
            <a:avLst/>
            <a:gdLst>
              <a:gd name="connsiteX0" fmla="*/ 1491175 w 1491175"/>
              <a:gd name="connsiteY0" fmla="*/ 21101 h 1448972"/>
              <a:gd name="connsiteX1" fmla="*/ 0 w 1491175"/>
              <a:gd name="connsiteY1" fmla="*/ 0 h 1448972"/>
              <a:gd name="connsiteX2" fmla="*/ 0 w 1491175"/>
              <a:gd name="connsiteY2" fmla="*/ 436098 h 1448972"/>
              <a:gd name="connsiteX3" fmla="*/ 168812 w 1491175"/>
              <a:gd name="connsiteY3" fmla="*/ 724486 h 1448972"/>
              <a:gd name="connsiteX4" fmla="*/ 218049 w 1491175"/>
              <a:gd name="connsiteY4" fmla="*/ 1448972 h 1448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175" h="1448972">
                <a:moveTo>
                  <a:pt x="1491175" y="21101"/>
                </a:moveTo>
                <a:lnTo>
                  <a:pt x="0" y="0"/>
                </a:lnTo>
                <a:lnTo>
                  <a:pt x="0" y="436098"/>
                </a:lnTo>
                <a:lnTo>
                  <a:pt x="168812" y="724486"/>
                </a:lnTo>
                <a:lnTo>
                  <a:pt x="218049" y="144897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F9C7918-E872-48EB-A07F-0E190E07FD0C}"/>
              </a:ext>
            </a:extLst>
          </p:cNvPr>
          <p:cNvSpPr/>
          <p:nvPr/>
        </p:nvSpPr>
        <p:spPr>
          <a:xfrm>
            <a:off x="2356338" y="2391508"/>
            <a:ext cx="203982" cy="710418"/>
          </a:xfrm>
          <a:custGeom>
            <a:avLst/>
            <a:gdLst>
              <a:gd name="connsiteX0" fmla="*/ 203982 w 203982"/>
              <a:gd name="connsiteY0" fmla="*/ 0 h 710418"/>
              <a:gd name="connsiteX1" fmla="*/ 7034 w 203982"/>
              <a:gd name="connsiteY1" fmla="*/ 147710 h 710418"/>
              <a:gd name="connsiteX2" fmla="*/ 0 w 203982"/>
              <a:gd name="connsiteY2" fmla="*/ 710418 h 710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982" h="710418">
                <a:moveTo>
                  <a:pt x="203982" y="0"/>
                </a:moveTo>
                <a:lnTo>
                  <a:pt x="7034" y="147710"/>
                </a:lnTo>
                <a:cubicBezTo>
                  <a:pt x="4689" y="335279"/>
                  <a:pt x="2345" y="522849"/>
                  <a:pt x="0" y="71041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4E3D7B3-1933-44DD-A2A5-1722DDAD76FF}"/>
              </a:ext>
            </a:extLst>
          </p:cNvPr>
          <p:cNvSpPr/>
          <p:nvPr/>
        </p:nvSpPr>
        <p:spPr>
          <a:xfrm>
            <a:off x="1955409" y="1906172"/>
            <a:ext cx="407963" cy="1181686"/>
          </a:xfrm>
          <a:custGeom>
            <a:avLst/>
            <a:gdLst>
              <a:gd name="connsiteX0" fmla="*/ 407963 w 407963"/>
              <a:gd name="connsiteY0" fmla="*/ 0 h 1181686"/>
              <a:gd name="connsiteX1" fmla="*/ 0 w 407963"/>
              <a:gd name="connsiteY1" fmla="*/ 98474 h 1181686"/>
              <a:gd name="connsiteX2" fmla="*/ 14068 w 407963"/>
              <a:gd name="connsiteY2" fmla="*/ 534573 h 1181686"/>
              <a:gd name="connsiteX3" fmla="*/ 105508 w 407963"/>
              <a:gd name="connsiteY3" fmla="*/ 1181686 h 1181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7963" h="1181686">
                <a:moveTo>
                  <a:pt x="407963" y="0"/>
                </a:moveTo>
                <a:lnTo>
                  <a:pt x="0" y="98474"/>
                </a:lnTo>
                <a:lnTo>
                  <a:pt x="14068" y="534573"/>
                </a:lnTo>
                <a:lnTo>
                  <a:pt x="105508" y="1181686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C3C1C6B-9B55-4C9E-8534-56F8CEB48BDE}"/>
              </a:ext>
            </a:extLst>
          </p:cNvPr>
          <p:cNvSpPr/>
          <p:nvPr/>
        </p:nvSpPr>
        <p:spPr>
          <a:xfrm>
            <a:off x="1758462" y="2426677"/>
            <a:ext cx="253218" cy="703385"/>
          </a:xfrm>
          <a:custGeom>
            <a:avLst/>
            <a:gdLst>
              <a:gd name="connsiteX0" fmla="*/ 253218 w 253218"/>
              <a:gd name="connsiteY0" fmla="*/ 0 h 703385"/>
              <a:gd name="connsiteX1" fmla="*/ 49236 w 253218"/>
              <a:gd name="connsiteY1" fmla="*/ 112541 h 703385"/>
              <a:gd name="connsiteX2" fmla="*/ 0 w 253218"/>
              <a:gd name="connsiteY2" fmla="*/ 703385 h 703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218" h="703385">
                <a:moveTo>
                  <a:pt x="253218" y="0"/>
                </a:moveTo>
                <a:lnTo>
                  <a:pt x="49236" y="112541"/>
                </a:lnTo>
                <a:lnTo>
                  <a:pt x="0" y="703385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98174E1-2B82-4F5B-9F01-D7CF9AAC9C8A}"/>
              </a:ext>
            </a:extLst>
          </p:cNvPr>
          <p:cNvSpPr/>
          <p:nvPr/>
        </p:nvSpPr>
        <p:spPr>
          <a:xfrm>
            <a:off x="1216855" y="1505243"/>
            <a:ext cx="3270739" cy="1610751"/>
          </a:xfrm>
          <a:custGeom>
            <a:avLst/>
            <a:gdLst>
              <a:gd name="connsiteX0" fmla="*/ 3270739 w 3270739"/>
              <a:gd name="connsiteY0" fmla="*/ 0 h 1610751"/>
              <a:gd name="connsiteX1" fmla="*/ 77373 w 3270739"/>
              <a:gd name="connsiteY1" fmla="*/ 70339 h 1610751"/>
              <a:gd name="connsiteX2" fmla="*/ 0 w 3270739"/>
              <a:gd name="connsiteY2" fmla="*/ 492369 h 1610751"/>
              <a:gd name="connsiteX3" fmla="*/ 105508 w 3270739"/>
              <a:gd name="connsiteY3" fmla="*/ 984739 h 1610751"/>
              <a:gd name="connsiteX4" fmla="*/ 98474 w 3270739"/>
              <a:gd name="connsiteY4" fmla="*/ 1610751 h 1610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0739" h="1610751">
                <a:moveTo>
                  <a:pt x="3270739" y="0"/>
                </a:moveTo>
                <a:lnTo>
                  <a:pt x="77373" y="70339"/>
                </a:lnTo>
                <a:lnTo>
                  <a:pt x="0" y="492369"/>
                </a:lnTo>
                <a:lnTo>
                  <a:pt x="105508" y="984739"/>
                </a:lnTo>
                <a:cubicBezTo>
                  <a:pt x="103163" y="1193410"/>
                  <a:pt x="100819" y="1402080"/>
                  <a:pt x="98474" y="161075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96D2AC5-87E7-49F0-98D0-F2D75F0DD750}"/>
              </a:ext>
            </a:extLst>
          </p:cNvPr>
          <p:cNvSpPr/>
          <p:nvPr/>
        </p:nvSpPr>
        <p:spPr>
          <a:xfrm>
            <a:off x="717452" y="1786597"/>
            <a:ext cx="562708" cy="1315329"/>
          </a:xfrm>
          <a:custGeom>
            <a:avLst/>
            <a:gdLst>
              <a:gd name="connsiteX0" fmla="*/ 562708 w 562708"/>
              <a:gd name="connsiteY0" fmla="*/ 0 h 1315329"/>
              <a:gd name="connsiteX1" fmla="*/ 7034 w 562708"/>
              <a:gd name="connsiteY1" fmla="*/ 119575 h 1315329"/>
              <a:gd name="connsiteX2" fmla="*/ 35170 w 562708"/>
              <a:gd name="connsiteY2" fmla="*/ 668215 h 1315329"/>
              <a:gd name="connsiteX3" fmla="*/ 0 w 562708"/>
              <a:gd name="connsiteY3" fmla="*/ 1315329 h 1315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2708" h="1315329">
                <a:moveTo>
                  <a:pt x="562708" y="0"/>
                </a:moveTo>
                <a:lnTo>
                  <a:pt x="7034" y="119575"/>
                </a:lnTo>
                <a:lnTo>
                  <a:pt x="35170" y="668215"/>
                </a:lnTo>
                <a:lnTo>
                  <a:pt x="0" y="1315329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4611F02-2D07-4187-BBE8-36FDD2E44805}"/>
              </a:ext>
            </a:extLst>
          </p:cNvPr>
          <p:cNvSpPr/>
          <p:nvPr/>
        </p:nvSpPr>
        <p:spPr>
          <a:xfrm>
            <a:off x="443132" y="2419643"/>
            <a:ext cx="302456" cy="689317"/>
          </a:xfrm>
          <a:custGeom>
            <a:avLst/>
            <a:gdLst>
              <a:gd name="connsiteX0" fmla="*/ 302456 w 302456"/>
              <a:gd name="connsiteY0" fmla="*/ 0 h 689317"/>
              <a:gd name="connsiteX1" fmla="*/ 35170 w 302456"/>
              <a:gd name="connsiteY1" fmla="*/ 105508 h 689317"/>
              <a:gd name="connsiteX2" fmla="*/ 0 w 302456"/>
              <a:gd name="connsiteY2" fmla="*/ 689317 h 68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2456" h="689317">
                <a:moveTo>
                  <a:pt x="302456" y="0"/>
                </a:moveTo>
                <a:lnTo>
                  <a:pt x="35170" y="105508"/>
                </a:lnTo>
                <a:lnTo>
                  <a:pt x="0" y="689317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8395F90-083D-4D06-9FF5-39B373EA8C00}"/>
              </a:ext>
            </a:extLst>
          </p:cNvPr>
          <p:cNvSpPr/>
          <p:nvPr/>
        </p:nvSpPr>
        <p:spPr>
          <a:xfrm>
            <a:off x="1041009" y="2426677"/>
            <a:ext cx="274320" cy="682283"/>
          </a:xfrm>
          <a:custGeom>
            <a:avLst/>
            <a:gdLst>
              <a:gd name="connsiteX0" fmla="*/ 274320 w 274320"/>
              <a:gd name="connsiteY0" fmla="*/ 0 h 682283"/>
              <a:gd name="connsiteX1" fmla="*/ 0 w 274320"/>
              <a:gd name="connsiteY1" fmla="*/ 105508 h 682283"/>
              <a:gd name="connsiteX2" fmla="*/ 0 w 274320"/>
              <a:gd name="connsiteY2" fmla="*/ 682283 h 682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320" h="682283">
                <a:moveTo>
                  <a:pt x="274320" y="0"/>
                </a:moveTo>
                <a:lnTo>
                  <a:pt x="0" y="105508"/>
                </a:lnTo>
                <a:lnTo>
                  <a:pt x="0" y="68228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3103A287-2F7D-437B-829B-FCA25271AA66}"/>
              </a:ext>
            </a:extLst>
          </p:cNvPr>
          <p:cNvSpPr/>
          <p:nvPr/>
        </p:nvSpPr>
        <p:spPr>
          <a:xfrm>
            <a:off x="1308295" y="2447778"/>
            <a:ext cx="2609557" cy="1638887"/>
          </a:xfrm>
          <a:custGeom>
            <a:avLst/>
            <a:gdLst>
              <a:gd name="connsiteX0" fmla="*/ 0 w 2609557"/>
              <a:gd name="connsiteY0" fmla="*/ 0 h 1638887"/>
              <a:gd name="connsiteX1" fmla="*/ 2609557 w 2609557"/>
              <a:gd name="connsiteY1" fmla="*/ 1638887 h 1638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09557" h="1638887">
                <a:moveTo>
                  <a:pt x="0" y="0"/>
                </a:moveTo>
                <a:lnTo>
                  <a:pt x="2609557" y="1638887"/>
                </a:lnTo>
              </a:path>
            </a:pathLst>
          </a:cu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8CAC0FD-B789-4BD0-BDDE-C096AC6EBED7}"/>
              </a:ext>
            </a:extLst>
          </p:cNvPr>
          <p:cNvSpPr/>
          <p:nvPr/>
        </p:nvSpPr>
        <p:spPr>
          <a:xfrm>
            <a:off x="1055077" y="2532185"/>
            <a:ext cx="2546252" cy="1561513"/>
          </a:xfrm>
          <a:custGeom>
            <a:avLst/>
            <a:gdLst>
              <a:gd name="connsiteX0" fmla="*/ 0 w 2546252"/>
              <a:gd name="connsiteY0" fmla="*/ 0 h 1561513"/>
              <a:gd name="connsiteX1" fmla="*/ 2546252 w 2546252"/>
              <a:gd name="connsiteY1" fmla="*/ 1561513 h 1561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46252" h="1561513">
                <a:moveTo>
                  <a:pt x="0" y="0"/>
                </a:moveTo>
                <a:lnTo>
                  <a:pt x="2546252" y="1561513"/>
                </a:lnTo>
              </a:path>
            </a:pathLst>
          </a:cu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3E80310-B784-4DB5-8093-654B4479FA2F}"/>
              </a:ext>
            </a:extLst>
          </p:cNvPr>
          <p:cNvSpPr/>
          <p:nvPr/>
        </p:nvSpPr>
        <p:spPr>
          <a:xfrm>
            <a:off x="3861582" y="4058529"/>
            <a:ext cx="879230" cy="1139483"/>
          </a:xfrm>
          <a:custGeom>
            <a:avLst/>
            <a:gdLst>
              <a:gd name="connsiteX0" fmla="*/ 0 w 879230"/>
              <a:gd name="connsiteY0" fmla="*/ 0 h 1139483"/>
              <a:gd name="connsiteX1" fmla="*/ 710418 w 879230"/>
              <a:gd name="connsiteY1" fmla="*/ 562708 h 1139483"/>
              <a:gd name="connsiteX2" fmla="*/ 879230 w 879230"/>
              <a:gd name="connsiteY2" fmla="*/ 654148 h 1139483"/>
              <a:gd name="connsiteX3" fmla="*/ 872196 w 879230"/>
              <a:gd name="connsiteY3" fmla="*/ 1139483 h 1139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9230" h="1139483">
                <a:moveTo>
                  <a:pt x="0" y="0"/>
                </a:moveTo>
                <a:lnTo>
                  <a:pt x="710418" y="562708"/>
                </a:lnTo>
                <a:lnTo>
                  <a:pt x="879230" y="654148"/>
                </a:lnTo>
                <a:lnTo>
                  <a:pt x="872196" y="113948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975035B1-27E0-476E-8F3D-FA45FF116826}"/>
              </a:ext>
            </a:extLst>
          </p:cNvPr>
          <p:cNvSpPr/>
          <p:nvPr/>
        </p:nvSpPr>
        <p:spPr>
          <a:xfrm>
            <a:off x="3854548" y="4107766"/>
            <a:ext cx="225083" cy="1104314"/>
          </a:xfrm>
          <a:custGeom>
            <a:avLst/>
            <a:gdLst>
              <a:gd name="connsiteX0" fmla="*/ 0 w 225083"/>
              <a:gd name="connsiteY0" fmla="*/ 0 h 1104314"/>
              <a:gd name="connsiteX1" fmla="*/ 126609 w 225083"/>
              <a:gd name="connsiteY1" fmla="*/ 485336 h 1104314"/>
              <a:gd name="connsiteX2" fmla="*/ 225083 w 225083"/>
              <a:gd name="connsiteY2" fmla="*/ 633046 h 1104314"/>
              <a:gd name="connsiteX3" fmla="*/ 225083 w 225083"/>
              <a:gd name="connsiteY3" fmla="*/ 1104314 h 1104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083" h="1104314">
                <a:moveTo>
                  <a:pt x="0" y="0"/>
                </a:moveTo>
                <a:lnTo>
                  <a:pt x="126609" y="485336"/>
                </a:lnTo>
                <a:lnTo>
                  <a:pt x="225083" y="633046"/>
                </a:lnTo>
                <a:lnTo>
                  <a:pt x="225083" y="110431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F8DF937-45F2-416C-99CD-31E5F29593ED}"/>
              </a:ext>
            </a:extLst>
          </p:cNvPr>
          <p:cNvSpPr/>
          <p:nvPr/>
        </p:nvSpPr>
        <p:spPr>
          <a:xfrm>
            <a:off x="3432517" y="4107766"/>
            <a:ext cx="429065" cy="1125416"/>
          </a:xfrm>
          <a:custGeom>
            <a:avLst/>
            <a:gdLst>
              <a:gd name="connsiteX0" fmla="*/ 429065 w 429065"/>
              <a:gd name="connsiteY0" fmla="*/ 0 h 1125416"/>
              <a:gd name="connsiteX1" fmla="*/ 0 w 429065"/>
              <a:gd name="connsiteY1" fmla="*/ 576776 h 1125416"/>
              <a:gd name="connsiteX2" fmla="*/ 21101 w 429065"/>
              <a:gd name="connsiteY2" fmla="*/ 1125416 h 1125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9065" h="1125416">
                <a:moveTo>
                  <a:pt x="429065" y="0"/>
                </a:moveTo>
                <a:lnTo>
                  <a:pt x="0" y="576776"/>
                </a:lnTo>
                <a:lnTo>
                  <a:pt x="21101" y="1125416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CE4521B-77DE-4696-B1F7-739B84EC450C}"/>
              </a:ext>
            </a:extLst>
          </p:cNvPr>
          <p:cNvSpPr/>
          <p:nvPr/>
        </p:nvSpPr>
        <p:spPr>
          <a:xfrm>
            <a:off x="3523957" y="4079631"/>
            <a:ext cx="260252" cy="1083212"/>
          </a:xfrm>
          <a:custGeom>
            <a:avLst/>
            <a:gdLst>
              <a:gd name="connsiteX0" fmla="*/ 0 w 260252"/>
              <a:gd name="connsiteY0" fmla="*/ 0 h 1083212"/>
              <a:gd name="connsiteX1" fmla="*/ 260252 w 260252"/>
              <a:gd name="connsiteY1" fmla="*/ 626012 h 1083212"/>
              <a:gd name="connsiteX2" fmla="*/ 260252 w 260252"/>
              <a:gd name="connsiteY2" fmla="*/ 1083212 h 108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252" h="1083212">
                <a:moveTo>
                  <a:pt x="0" y="0"/>
                </a:moveTo>
                <a:lnTo>
                  <a:pt x="260252" y="626012"/>
                </a:lnTo>
                <a:lnTo>
                  <a:pt x="260252" y="108321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34EE8F6-930F-432C-A379-87BB5654172A}"/>
              </a:ext>
            </a:extLst>
          </p:cNvPr>
          <p:cNvSpPr/>
          <p:nvPr/>
        </p:nvSpPr>
        <p:spPr>
          <a:xfrm>
            <a:off x="3495822" y="4065563"/>
            <a:ext cx="963636" cy="1146517"/>
          </a:xfrm>
          <a:custGeom>
            <a:avLst/>
            <a:gdLst>
              <a:gd name="connsiteX0" fmla="*/ 0 w 963636"/>
              <a:gd name="connsiteY0" fmla="*/ 0 h 1146517"/>
              <a:gd name="connsiteX1" fmla="*/ 963636 w 963636"/>
              <a:gd name="connsiteY1" fmla="*/ 611945 h 1146517"/>
              <a:gd name="connsiteX2" fmla="*/ 956603 w 963636"/>
              <a:gd name="connsiteY2" fmla="*/ 1146517 h 1146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63636" h="1146517">
                <a:moveTo>
                  <a:pt x="0" y="0"/>
                </a:moveTo>
                <a:lnTo>
                  <a:pt x="963636" y="611945"/>
                </a:lnTo>
                <a:cubicBezTo>
                  <a:pt x="961292" y="790136"/>
                  <a:pt x="958947" y="968326"/>
                  <a:pt x="956603" y="114651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8565F7C7-C50E-4413-A9B8-3A43C9C80702}"/>
              </a:ext>
            </a:extLst>
          </p:cNvPr>
          <p:cNvSpPr/>
          <p:nvPr/>
        </p:nvSpPr>
        <p:spPr>
          <a:xfrm>
            <a:off x="3158197" y="4100732"/>
            <a:ext cx="379828" cy="1097280"/>
          </a:xfrm>
          <a:custGeom>
            <a:avLst/>
            <a:gdLst>
              <a:gd name="connsiteX0" fmla="*/ 379828 w 379828"/>
              <a:gd name="connsiteY0" fmla="*/ 0 h 1097280"/>
              <a:gd name="connsiteX1" fmla="*/ 0 w 379828"/>
              <a:gd name="connsiteY1" fmla="*/ 618979 h 1097280"/>
              <a:gd name="connsiteX2" fmla="*/ 42203 w 379828"/>
              <a:gd name="connsiteY2" fmla="*/ 109728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9828" h="1097280">
                <a:moveTo>
                  <a:pt x="379828" y="0"/>
                </a:moveTo>
                <a:lnTo>
                  <a:pt x="0" y="618979"/>
                </a:lnTo>
                <a:lnTo>
                  <a:pt x="42203" y="109728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CA1DB8C-2EE8-4A26-8019-924B311EF6F1}"/>
              </a:ext>
            </a:extLst>
          </p:cNvPr>
          <p:cNvSpPr/>
          <p:nvPr/>
        </p:nvSpPr>
        <p:spPr>
          <a:xfrm>
            <a:off x="2855742" y="4128868"/>
            <a:ext cx="1041009" cy="1076178"/>
          </a:xfrm>
          <a:custGeom>
            <a:avLst/>
            <a:gdLst>
              <a:gd name="connsiteX0" fmla="*/ 1041009 w 1041009"/>
              <a:gd name="connsiteY0" fmla="*/ 0 h 1076178"/>
              <a:gd name="connsiteX1" fmla="*/ 35169 w 1041009"/>
              <a:gd name="connsiteY1" fmla="*/ 576775 h 1076178"/>
              <a:gd name="connsiteX2" fmla="*/ 0 w 1041009"/>
              <a:gd name="connsiteY2" fmla="*/ 1076178 h 1076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1009" h="1076178">
                <a:moveTo>
                  <a:pt x="1041009" y="0"/>
                </a:moveTo>
                <a:lnTo>
                  <a:pt x="35169" y="576775"/>
                </a:lnTo>
                <a:lnTo>
                  <a:pt x="0" y="1076178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77880B3E-8E77-4E92-AF1A-B9FFB33D18C5}"/>
              </a:ext>
            </a:extLst>
          </p:cNvPr>
          <p:cNvSpPr/>
          <p:nvPr/>
        </p:nvSpPr>
        <p:spPr>
          <a:xfrm>
            <a:off x="2574388" y="4114800"/>
            <a:ext cx="956603" cy="1083212"/>
          </a:xfrm>
          <a:custGeom>
            <a:avLst/>
            <a:gdLst>
              <a:gd name="connsiteX0" fmla="*/ 956603 w 956603"/>
              <a:gd name="connsiteY0" fmla="*/ 0 h 1083212"/>
              <a:gd name="connsiteX1" fmla="*/ 161778 w 956603"/>
              <a:gd name="connsiteY1" fmla="*/ 471268 h 1083212"/>
              <a:gd name="connsiteX2" fmla="*/ 7034 w 956603"/>
              <a:gd name="connsiteY2" fmla="*/ 597877 h 1083212"/>
              <a:gd name="connsiteX3" fmla="*/ 0 w 956603"/>
              <a:gd name="connsiteY3" fmla="*/ 1083212 h 108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6603" h="1083212">
                <a:moveTo>
                  <a:pt x="956603" y="0"/>
                </a:moveTo>
                <a:lnTo>
                  <a:pt x="161778" y="471268"/>
                </a:lnTo>
                <a:lnTo>
                  <a:pt x="7034" y="597877"/>
                </a:lnTo>
                <a:lnTo>
                  <a:pt x="0" y="108321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2303015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HML phase 1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Acquire anomaly values for log rows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4274128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”message” or ”rawmessage column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Possible preprocessing and numeric conversion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Proper vs. unconventional training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Anomaly detection algorithm training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”How likely this row is an anomaly?”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8B274A00-2531-40AA-B815-124655EA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086" y="575555"/>
            <a:ext cx="6293394" cy="5745709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4616435-C6A9-49C3-982C-F505F8F60B46}"/>
              </a:ext>
            </a:extLst>
          </p:cNvPr>
          <p:cNvSpPr/>
          <p:nvPr/>
        </p:nvSpPr>
        <p:spPr>
          <a:xfrm>
            <a:off x="5931725" y="587829"/>
            <a:ext cx="5676405" cy="2547257"/>
          </a:xfrm>
          <a:custGeom>
            <a:avLst/>
            <a:gdLst>
              <a:gd name="connsiteX0" fmla="*/ 5676405 w 5676405"/>
              <a:gd name="connsiteY0" fmla="*/ 0 h 2547257"/>
              <a:gd name="connsiteX1" fmla="*/ 0 w 5676405"/>
              <a:gd name="connsiteY1" fmla="*/ 0 h 2547257"/>
              <a:gd name="connsiteX2" fmla="*/ 0 w 5676405"/>
              <a:gd name="connsiteY2" fmla="*/ 2547257 h 2547257"/>
              <a:gd name="connsiteX3" fmla="*/ 1995054 w 5676405"/>
              <a:gd name="connsiteY3" fmla="*/ 2547257 h 2547257"/>
              <a:gd name="connsiteX4" fmla="*/ 1995054 w 5676405"/>
              <a:gd name="connsiteY4" fmla="*/ 2060368 h 2547257"/>
              <a:gd name="connsiteX5" fmla="*/ 3443844 w 5676405"/>
              <a:gd name="connsiteY5" fmla="*/ 2060368 h 2547257"/>
              <a:gd name="connsiteX6" fmla="*/ 3443844 w 5676405"/>
              <a:gd name="connsiteY6" fmla="*/ 2535381 h 2547257"/>
              <a:gd name="connsiteX7" fmla="*/ 5676405 w 5676405"/>
              <a:gd name="connsiteY7" fmla="*/ 2535381 h 2547257"/>
              <a:gd name="connsiteX8" fmla="*/ 5676405 w 5676405"/>
              <a:gd name="connsiteY8" fmla="*/ 0 h 254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76405" h="2547257">
                <a:moveTo>
                  <a:pt x="5676405" y="0"/>
                </a:moveTo>
                <a:lnTo>
                  <a:pt x="0" y="0"/>
                </a:lnTo>
                <a:lnTo>
                  <a:pt x="0" y="2547257"/>
                </a:lnTo>
                <a:lnTo>
                  <a:pt x="1995054" y="2547257"/>
                </a:lnTo>
                <a:lnTo>
                  <a:pt x="1995054" y="2060368"/>
                </a:lnTo>
                <a:lnTo>
                  <a:pt x="3443844" y="2060368"/>
                </a:lnTo>
                <a:lnTo>
                  <a:pt x="3443844" y="2535381"/>
                </a:lnTo>
                <a:lnTo>
                  <a:pt x="5676405" y="2535381"/>
                </a:lnTo>
                <a:lnTo>
                  <a:pt x="5676405" y="0"/>
                </a:ln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0641631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HML phase 2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Estimate ticket count in time frame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4274128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Append ticket timestamps data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Compress to time frames (week)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Add statistical values to conserve information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Anomaly values vs. without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Regression algorithm training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Normal score and evaluation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”Based on learning data, how many tickets are to be expected in this time frame?”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8B274A00-2531-40AA-B815-124655EA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086" y="575555"/>
            <a:ext cx="6293394" cy="5745709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E1FE0DE-C500-4DBD-A15D-7FE91FB6F0DD}"/>
              </a:ext>
            </a:extLst>
          </p:cNvPr>
          <p:cNvSpPr/>
          <p:nvPr/>
        </p:nvSpPr>
        <p:spPr>
          <a:xfrm>
            <a:off x="5462649" y="2671948"/>
            <a:ext cx="6216733" cy="2927268"/>
          </a:xfrm>
          <a:custGeom>
            <a:avLst/>
            <a:gdLst>
              <a:gd name="connsiteX0" fmla="*/ 6210795 w 6216733"/>
              <a:gd name="connsiteY0" fmla="*/ 439387 h 2927268"/>
              <a:gd name="connsiteX1" fmla="*/ 3865419 w 6216733"/>
              <a:gd name="connsiteY1" fmla="*/ 439387 h 2927268"/>
              <a:gd name="connsiteX2" fmla="*/ 3865419 w 6216733"/>
              <a:gd name="connsiteY2" fmla="*/ 0 h 2927268"/>
              <a:gd name="connsiteX3" fmla="*/ 2345377 w 6216733"/>
              <a:gd name="connsiteY3" fmla="*/ 0 h 2927268"/>
              <a:gd name="connsiteX4" fmla="*/ 2345377 w 6216733"/>
              <a:gd name="connsiteY4" fmla="*/ 439387 h 2927268"/>
              <a:gd name="connsiteX5" fmla="*/ 0 w 6216733"/>
              <a:gd name="connsiteY5" fmla="*/ 439387 h 2927268"/>
              <a:gd name="connsiteX6" fmla="*/ 0 w 6216733"/>
              <a:gd name="connsiteY6" fmla="*/ 2927268 h 2927268"/>
              <a:gd name="connsiteX7" fmla="*/ 6216733 w 6216733"/>
              <a:gd name="connsiteY7" fmla="*/ 2927268 h 2927268"/>
              <a:gd name="connsiteX8" fmla="*/ 6210795 w 6216733"/>
              <a:gd name="connsiteY8" fmla="*/ 439387 h 2927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16733" h="2927268">
                <a:moveTo>
                  <a:pt x="6210795" y="439387"/>
                </a:moveTo>
                <a:lnTo>
                  <a:pt x="3865419" y="439387"/>
                </a:lnTo>
                <a:lnTo>
                  <a:pt x="3865419" y="0"/>
                </a:lnTo>
                <a:lnTo>
                  <a:pt x="2345377" y="0"/>
                </a:lnTo>
                <a:lnTo>
                  <a:pt x="2345377" y="439387"/>
                </a:lnTo>
                <a:lnTo>
                  <a:pt x="0" y="439387"/>
                </a:lnTo>
                <a:lnTo>
                  <a:pt x="0" y="2927268"/>
                </a:lnTo>
                <a:lnTo>
                  <a:pt x="6216733" y="2927268"/>
                </a:lnTo>
                <a:cubicBezTo>
                  <a:pt x="6214754" y="2097974"/>
                  <a:pt x="6212774" y="1268681"/>
                  <a:pt x="6210795" y="439387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007597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DAA7E-C806-AB48-B62B-80E95E94F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2C3C7CAF-0B5D-4F73-B426-FA095988FD47}"/>
              </a:ext>
            </a:extLst>
          </p:cNvPr>
          <p:cNvSpPr txBox="1">
            <a:spLocks/>
          </p:cNvSpPr>
          <p:nvPr/>
        </p:nvSpPr>
        <p:spPr>
          <a:xfrm>
            <a:off x="1497762" y="224042"/>
            <a:ext cx="9166302" cy="2878717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700" dirty="0">
                <a:ln w="12700">
                  <a:noFill/>
                </a:ln>
                <a:solidFill>
                  <a:srgbClr val="3D3C3C"/>
                </a:solidFill>
              </a:rPr>
              <a:t>Results</a:t>
            </a:r>
            <a:endParaRPr lang="en-MX" sz="6700" dirty="0"/>
          </a:p>
        </p:txBody>
      </p:sp>
      <p:sp>
        <p:nvSpPr>
          <p:cNvPr id="37" name="Content Placeholder 1">
            <a:extLst>
              <a:ext uri="{FF2B5EF4-FFF2-40B4-BE49-F238E27FC236}">
                <a16:creationId xmlns:a16="http://schemas.microsoft.com/office/drawing/2014/main" id="{70FB28C1-E063-4A17-8A6F-974F3179D861}"/>
              </a:ext>
            </a:extLst>
          </p:cNvPr>
          <p:cNvSpPr txBox="1">
            <a:spLocks/>
          </p:cNvSpPr>
          <p:nvPr/>
        </p:nvSpPr>
        <p:spPr>
          <a:xfrm>
            <a:off x="190012" y="224042"/>
            <a:ext cx="1223963" cy="125443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6700" b="0" i="0" u="none" strike="noStrike" kern="1200" cap="none" spc="0" normalizeH="0" baseline="0" noProof="0" dirty="0">
                <a:ln w="12700">
                  <a:solidFill>
                    <a:srgbClr val="3D3C3C"/>
                  </a:solidFill>
                </a:ln>
                <a:noFill/>
                <a:effectLst/>
                <a:uLnTx/>
                <a:uFillTx/>
                <a:latin typeface="TWK Everett" panose="020B0204000000000000" pitchFamily="34" charset="77"/>
              </a:rPr>
              <a:t>05</a:t>
            </a:r>
            <a:endParaRPr kumimoji="0" lang="en-MX" sz="6700" b="0" i="0" u="none" strike="noStrike" kern="1200" cap="none" spc="0" normalizeH="0" baseline="0" noProof="0" dirty="0">
              <a:ln w="12700">
                <a:solidFill>
                  <a:srgbClr val="3D3C3C"/>
                </a:solidFill>
              </a:ln>
              <a:noFill/>
              <a:effectLst/>
              <a:uLnTx/>
              <a:uFillTx/>
              <a:latin typeface="TWK Everett" panose="020B0204000000000000" pitchFamily="34" charset="77"/>
            </a:endParaRPr>
          </a:p>
          <a:p>
            <a:pPr marL="0" indent="0">
              <a:buNone/>
            </a:pPr>
            <a:endParaRPr lang="en-MX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BB314F2-20DA-4C17-BD8A-50B508D17D0C}"/>
              </a:ext>
            </a:extLst>
          </p:cNvPr>
          <p:cNvSpPr txBox="1">
            <a:spLocks/>
          </p:cNvSpPr>
          <p:nvPr/>
        </p:nvSpPr>
        <p:spPr>
          <a:xfrm>
            <a:off x="1524000" y="3755242"/>
            <a:ext cx="9144000" cy="2133600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Algorithm estimation results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D3B3B"/>
              </a:buClr>
              <a:buSzTx/>
              <a:buFont typeface="System Font Regular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D3C3C"/>
                </a:solidFill>
                <a:effectLst/>
                <a:uLnTx/>
                <a:uFillTx/>
                <a:latin typeface="TWK Everett" panose="020B0204000000000000" pitchFamily="34" charset="77"/>
              </a:rPr>
              <a:t>Discussion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886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Algorithm estimation results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Selecting the most promising branches for final tests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3838640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Compare component combinations</a:t>
            </a:r>
            <a:br>
              <a:rPr lang="fi-FI" dirty="0"/>
            </a:br>
            <a:r>
              <a:rPr lang="fi-FI" dirty="0"/>
              <a:t>with No-Anomalies-branch (NA)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i-FI" dirty="0"/>
              <a:t>Significantly better than NA</a:t>
            </a:r>
            <a:br>
              <a:rPr lang="fi-FI" dirty="0"/>
            </a:br>
            <a:r>
              <a:rPr lang="fi-FI" dirty="0"/>
              <a:t>= phase 1 anomalies and ticket count correlates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 marL="0" indent="0">
              <a:buFont typeface="System Font Regular"/>
              <a:buNone/>
            </a:pPr>
            <a:r>
              <a:rPr lang="fi-FI" dirty="0"/>
              <a:t>Main metrics compared: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Coefficient of determination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Predictive power of the model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0-1, higher the better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Mean absolute error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How close the predictions are to actual outcomes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i-FI" dirty="0"/>
              <a:t>0-x, lower the better</a:t>
            </a:r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797B3808-CA91-4B35-A1B7-27DC623AD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426" y="1160624"/>
            <a:ext cx="3782955" cy="4429496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3FD9405C-F56D-4C8A-8B1C-E5CF3264D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3195" y="1959775"/>
            <a:ext cx="3838640" cy="29384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518734E-1007-44A6-854E-A16784DE14B4}"/>
              </a:ext>
            </a:extLst>
          </p:cNvPr>
          <p:cNvSpPr/>
          <p:nvPr/>
        </p:nvSpPr>
        <p:spPr>
          <a:xfrm>
            <a:off x="8161037" y="4328863"/>
            <a:ext cx="3782955" cy="2909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8EBAEE-6D1D-4207-A900-D5DFBD0172E0}"/>
              </a:ext>
            </a:extLst>
          </p:cNvPr>
          <p:cNvSpPr/>
          <p:nvPr/>
        </p:nvSpPr>
        <p:spPr>
          <a:xfrm>
            <a:off x="4205522" y="2459245"/>
            <a:ext cx="3806977" cy="2909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1219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Oy Samlink Ab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“Strong roots and solid expertise”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33993" y="1527048"/>
            <a:ext cx="4415197" cy="3467100"/>
          </a:xfrm>
        </p:spPr>
        <p:txBody>
          <a:bodyPr/>
          <a:lstStyle/>
          <a:p>
            <a:r>
              <a:rPr lang="fi-FI" dirty="0"/>
              <a:t>Founded 1994</a:t>
            </a:r>
          </a:p>
          <a:p>
            <a:r>
              <a:rPr lang="fi-FI" dirty="0"/>
              <a:t>Now part of Kyndryl</a:t>
            </a:r>
          </a:p>
          <a:p>
            <a:r>
              <a:rPr lang="fi-FI" dirty="0"/>
              <a:t>IT solutions to banks</a:t>
            </a:r>
          </a:p>
          <a:p>
            <a:r>
              <a:rPr lang="fi-FI" dirty="0"/>
              <a:t>	Eg. basic banking system, codeapp…</a:t>
            </a:r>
          </a:p>
          <a:p>
            <a:r>
              <a:rPr lang="fi-FI" dirty="0"/>
              <a:t>	+ Java &amp; Microsoft technologies etc.</a:t>
            </a:r>
          </a:p>
        </p:txBody>
      </p:sp>
    </p:spTree>
    <p:extLst>
      <p:ext uri="{BB962C8B-B14F-4D97-AF65-F5344CB8AC3E}">
        <p14:creationId xmlns:p14="http://schemas.microsoft.com/office/powerpoint/2010/main" val="17120948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ABA407-A21F-43D6-9897-BCEF82021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3234B-A406-448B-AE6E-509DFDC9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94477"/>
            <a:ext cx="3669281" cy="281078"/>
          </a:xfrm>
        </p:spPr>
        <p:txBody>
          <a:bodyPr/>
          <a:lstStyle/>
          <a:p>
            <a:r>
              <a:rPr lang="fi-FI" dirty="0"/>
              <a:t>Final results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F1A5C648-E904-479C-B5C5-9B39CD914557}"/>
              </a:ext>
            </a:extLst>
          </p:cNvPr>
          <p:cNvSpPr txBox="1">
            <a:spLocks/>
          </p:cNvSpPr>
          <p:nvPr/>
        </p:nvSpPr>
        <p:spPr>
          <a:xfrm>
            <a:off x="228600" y="712673"/>
            <a:ext cx="4343400" cy="310833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Unsatisfying observations</a:t>
            </a:r>
            <a:endParaRPr lang="en-MX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C92A5F94-9DFE-425E-8CED-F6E58D3DA389}"/>
              </a:ext>
            </a:extLst>
          </p:cNvPr>
          <p:cNvSpPr txBox="1">
            <a:spLocks/>
          </p:cNvSpPr>
          <p:nvPr/>
        </p:nvSpPr>
        <p:spPr>
          <a:xfrm>
            <a:off x="228599" y="1160624"/>
            <a:ext cx="3541816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B1B9B7-D798-4F26-84DD-1D6A733933AB}"/>
              </a:ext>
            </a:extLst>
          </p:cNvPr>
          <p:cNvSpPr txBox="1">
            <a:spLocks/>
          </p:cNvSpPr>
          <p:nvPr/>
        </p:nvSpPr>
        <p:spPr>
          <a:xfrm>
            <a:off x="380999" y="1313024"/>
            <a:ext cx="3838640" cy="4610784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Fresh production data for testing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dirty="0"/>
              <a:t>Best branches selected for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i-FI" dirty="0"/>
              <a:t>No correlation found</a:t>
            </a:r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>
              <a:buFont typeface="Wingdings" panose="05000000000000000000" pitchFamily="2" charset="2"/>
              <a:buChar char="§"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  <a:p>
            <a:pPr marL="0" indent="0">
              <a:buFont typeface="System Font Regular"/>
              <a:buNone/>
            </a:pPr>
            <a:endParaRPr lang="fi-FI" dirty="0"/>
          </a:p>
        </p:txBody>
      </p:sp>
      <p:pic>
        <p:nvPicPr>
          <p:cNvPr id="5" name="Picture 4" descr="Table, calendar&#10;&#10;Description automatically generated">
            <a:extLst>
              <a:ext uri="{FF2B5EF4-FFF2-40B4-BE49-F238E27FC236}">
                <a16:creationId xmlns:a16="http://schemas.microsoft.com/office/drawing/2014/main" id="{262DC4FC-E012-40D6-B131-6505C43A1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410195"/>
            <a:ext cx="6541325" cy="211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8715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Shortcomings and improvement ideas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Probably solvable</a:t>
            </a:r>
          </a:p>
          <a:p>
            <a:r>
              <a:rPr lang="en-US" dirty="0"/>
              <a:t>N-gram feature usage</a:t>
            </a:r>
          </a:p>
          <a:p>
            <a:r>
              <a:rPr lang="en-US" dirty="0"/>
              <a:t>No need for compression</a:t>
            </a:r>
          </a:p>
          <a:p>
            <a:r>
              <a:rPr lang="en-US" dirty="0"/>
              <a:t>More info 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Memory issues</a:t>
            </a:r>
          </a:p>
        </p:txBody>
      </p:sp>
    </p:spTree>
    <p:extLst>
      <p:ext uri="{BB962C8B-B14F-4D97-AF65-F5344CB8AC3E}">
        <p14:creationId xmlns:p14="http://schemas.microsoft.com/office/powerpoint/2010/main" val="36251570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Shortcomings and improvement ideas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Probably solvable</a:t>
            </a:r>
          </a:p>
          <a:p>
            <a:r>
              <a:rPr lang="en-US" dirty="0"/>
              <a:t>N-gram feature usage</a:t>
            </a:r>
          </a:p>
          <a:p>
            <a:r>
              <a:rPr lang="en-US" dirty="0"/>
              <a:t>No need for compression</a:t>
            </a:r>
          </a:p>
          <a:p>
            <a:r>
              <a:rPr lang="en-US" dirty="0"/>
              <a:t>More info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0E2E22-9EEC-EF49-B34C-48BADF34DC8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/>
              <a:t>Consistent standard fields</a:t>
            </a:r>
          </a:p>
          <a:p>
            <a:r>
              <a:rPr lang="en-US" dirty="0"/>
              <a:t>More data insight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4FD484-E88F-B04C-A709-6160563D3BA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372600" y="1338688"/>
            <a:ext cx="2587272" cy="4681111"/>
          </a:xfrm>
        </p:spPr>
        <p:txBody>
          <a:bodyPr/>
          <a:lstStyle/>
          <a:p>
            <a:r>
              <a:rPr lang="en-US" dirty="0"/>
              <a:t>One-Class Support Vector Machine</a:t>
            </a:r>
          </a:p>
          <a:p>
            <a:r>
              <a:rPr lang="en-US" dirty="0"/>
              <a:t>Depends heavily on data insight</a:t>
            </a:r>
          </a:p>
          <a:p>
            <a:r>
              <a:rPr lang="en-US" dirty="0"/>
              <a:t>Manually constructed set of “normal” data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4017114-7514-9144-83E7-F46546219C40}"/>
              </a:ext>
            </a:extLst>
          </p:cNvPr>
          <p:cNvSpPr>
            <a:spLocks noGrp="1"/>
          </p:cNvSpPr>
          <p:nvPr>
            <p:ph sz="quarter" idx="55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BB85A66E-3FD7-4C41-BECA-936248083C42}"/>
              </a:ext>
            </a:extLst>
          </p:cNvPr>
          <p:cNvSpPr>
            <a:spLocks noGrp="1"/>
          </p:cNvSpPr>
          <p:nvPr>
            <p:ph sz="quarter" idx="56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Memory issues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FA1FE9-9FDC-C641-A1EF-4B27386CAB4D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n-US" dirty="0"/>
              <a:t>Data format improvements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C7C5F9-B64A-D542-9815-DC9974A7B9AF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n-US" dirty="0"/>
              <a:t>Supervised learning for phase 1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1283413E-D445-4ED3-9B17-4D98D4A179BB}"/>
              </a:ext>
            </a:extLst>
          </p:cNvPr>
          <p:cNvSpPr/>
          <p:nvPr/>
        </p:nvSpPr>
        <p:spPr>
          <a:xfrm>
            <a:off x="8651174" y="1024857"/>
            <a:ext cx="326571" cy="827693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8771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2FA68D-CDE2-2E4D-8F46-B15AF363A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C86C0D-6877-A047-AA41-3950FE03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B220E-E5EF-4842-9911-CE5D1E0937C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Shortcomings and improvement ideas</a:t>
            </a:r>
            <a:endParaRPr lang="en-MX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EBFA9-E478-9345-ADEF-FC82158E576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Probably solvable</a:t>
            </a:r>
          </a:p>
          <a:p>
            <a:r>
              <a:rPr lang="en-US" dirty="0"/>
              <a:t>N-gram feature usage</a:t>
            </a:r>
          </a:p>
          <a:p>
            <a:r>
              <a:rPr lang="en-US" dirty="0"/>
              <a:t>No need for compression</a:t>
            </a:r>
          </a:p>
          <a:p>
            <a:r>
              <a:rPr lang="en-US" dirty="0"/>
              <a:t>More info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0E2E22-9EEC-EF49-B34C-48BADF34DC8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/>
              <a:t>Consistent standard fields</a:t>
            </a:r>
          </a:p>
          <a:p>
            <a:r>
              <a:rPr lang="en-US" dirty="0"/>
              <a:t>More data insight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4FD484-E88F-B04C-A709-6160563D3BA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372600" y="1338688"/>
            <a:ext cx="2587272" cy="4681111"/>
          </a:xfrm>
        </p:spPr>
        <p:txBody>
          <a:bodyPr/>
          <a:lstStyle/>
          <a:p>
            <a:r>
              <a:rPr lang="en-US" dirty="0"/>
              <a:t>One-Class Support Vector Machine</a:t>
            </a:r>
          </a:p>
          <a:p>
            <a:r>
              <a:rPr lang="en-US" dirty="0"/>
              <a:t>Depends heavily on data insight</a:t>
            </a:r>
          </a:p>
          <a:p>
            <a:r>
              <a:rPr lang="en-US" dirty="0"/>
              <a:t>Manually constructed set of “normal” data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8059D2E-BFAB-A644-BC2C-4A011B5C7934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4017114-7514-9144-83E7-F46546219C40}"/>
              </a:ext>
            </a:extLst>
          </p:cNvPr>
          <p:cNvSpPr>
            <a:spLocks noGrp="1"/>
          </p:cNvSpPr>
          <p:nvPr>
            <p:ph sz="quarter" idx="55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BB85A66E-3FD7-4C41-BECA-936248083C42}"/>
              </a:ext>
            </a:extLst>
          </p:cNvPr>
          <p:cNvSpPr>
            <a:spLocks noGrp="1"/>
          </p:cNvSpPr>
          <p:nvPr>
            <p:ph sz="quarter" idx="56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891D61-4DC2-C047-9CB1-017634CF40F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 dirty="0"/>
              <a:t>Memory issues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FA1FE9-9FDC-C641-A1EF-4B27386CAB4D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n-US" dirty="0"/>
              <a:t>Data format improvements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C7C5F9-B64A-D542-9815-DC9974A7B9AF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n-US" dirty="0"/>
              <a:t>Supervised learning for phase 1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1283413E-D445-4ED3-9B17-4D98D4A179BB}"/>
              </a:ext>
            </a:extLst>
          </p:cNvPr>
          <p:cNvSpPr/>
          <p:nvPr/>
        </p:nvSpPr>
        <p:spPr>
          <a:xfrm>
            <a:off x="8651174" y="1024857"/>
            <a:ext cx="326571" cy="827693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33F7C19-73DF-44C9-BF0C-4CC4547A036C}"/>
              </a:ext>
            </a:extLst>
          </p:cNvPr>
          <p:cNvSpPr txBox="1">
            <a:spLocks/>
          </p:cNvSpPr>
          <p:nvPr/>
        </p:nvSpPr>
        <p:spPr>
          <a:xfrm>
            <a:off x="3270110" y="4461667"/>
            <a:ext cx="2587272" cy="196729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Char char="–"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698500" indent="-1714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lang="en-US" sz="1200" b="0" i="0" kern="1200" dirty="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3D3C3C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Research on algorithm parameters</a:t>
            </a:r>
          </a:p>
          <a:p>
            <a:pPr lvl="1"/>
            <a:r>
              <a:rPr lang="en-US" dirty="0"/>
              <a:t>Only default parameters used</a:t>
            </a:r>
          </a:p>
          <a:p>
            <a:r>
              <a:rPr lang="en-US" dirty="0"/>
              <a:t>Time frame shifting</a:t>
            </a:r>
          </a:p>
          <a:p>
            <a:pPr lvl="1"/>
            <a:r>
              <a:rPr lang="en-US" dirty="0"/>
              <a:t>Mon-Sun -&gt; Sat-Fri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Content Placeholder 21">
            <a:extLst>
              <a:ext uri="{FF2B5EF4-FFF2-40B4-BE49-F238E27FC236}">
                <a16:creationId xmlns:a16="http://schemas.microsoft.com/office/drawing/2014/main" id="{AB753385-9126-46AF-9750-AF51095266C6}"/>
              </a:ext>
            </a:extLst>
          </p:cNvPr>
          <p:cNvSpPr txBox="1">
            <a:spLocks/>
          </p:cNvSpPr>
          <p:nvPr/>
        </p:nvSpPr>
        <p:spPr>
          <a:xfrm>
            <a:off x="3270111" y="3429000"/>
            <a:ext cx="2590799" cy="5930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2400" b="0" i="0" kern="1200">
                <a:ln>
                  <a:noFill/>
                </a:ln>
                <a:solidFill>
                  <a:srgbClr val="042315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04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3547AAB-1B34-40D8-AC7F-7DE8A2508BEA}"/>
              </a:ext>
            </a:extLst>
          </p:cNvPr>
          <p:cNvSpPr txBox="1">
            <a:spLocks/>
          </p:cNvSpPr>
          <p:nvPr/>
        </p:nvSpPr>
        <p:spPr>
          <a:xfrm>
            <a:off x="3274681" y="4162210"/>
            <a:ext cx="2977556" cy="299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400" b="1" i="0" kern="1200">
                <a:solidFill>
                  <a:srgbClr val="FF462D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Paremeter tuning, time frame adjusting</a:t>
            </a:r>
          </a:p>
        </p:txBody>
      </p:sp>
    </p:spTree>
    <p:extLst>
      <p:ext uri="{BB962C8B-B14F-4D97-AF65-F5344CB8AC3E}">
        <p14:creationId xmlns:p14="http://schemas.microsoft.com/office/powerpoint/2010/main" val="21456521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96E5E15-F797-684B-B025-E07CF457DF7B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751A2E-B9E9-416D-B4F8-0CFA95A883B4}"/>
              </a:ext>
            </a:extLst>
          </p:cNvPr>
          <p:cNvSpPr txBox="1"/>
          <p:nvPr/>
        </p:nvSpPr>
        <p:spPr>
          <a:xfrm>
            <a:off x="2203508" y="3121223"/>
            <a:ext cx="3877152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fi-FI" sz="4000" dirty="0">
                <a:solidFill>
                  <a:schemeClr val="bg1"/>
                </a:solidFill>
                <a:latin typeface="+mj-lt"/>
              </a:rPr>
              <a:t>Time for questions</a:t>
            </a:r>
          </a:p>
        </p:txBody>
      </p:sp>
    </p:spTree>
    <p:extLst>
      <p:ext uri="{BB962C8B-B14F-4D97-AF65-F5344CB8AC3E}">
        <p14:creationId xmlns:p14="http://schemas.microsoft.com/office/powerpoint/2010/main" val="18552698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D1D581-FFF9-C347-A192-EBD07A68D2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55D76A-9B6E-CD41-ABBE-F6C938295BAD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A5FEB7-79FF-3748-B536-E71E90072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0F0D0A-7ACB-F04B-99E3-0F34AACEFA0A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49103C1E-1464-F24F-9A3B-DF0B59893B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5653775"/>
              </p:ext>
            </p:extLst>
          </p:nvPr>
        </p:nvGraphicFramePr>
        <p:xfrm>
          <a:off x="228600" y="1166033"/>
          <a:ext cx="9695688" cy="1991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5688">
                  <a:extLst>
                    <a:ext uri="{9D8B030D-6E8A-4147-A177-3AD203B41FA5}">
                      <a16:colId xmlns:a16="http://schemas.microsoft.com/office/drawing/2014/main" val="3097883886"/>
                    </a:ext>
                  </a:extLst>
                </a:gridCol>
              </a:tblGrid>
              <a:tr h="497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[1] https://towardsdatascience.com/machine-learning-types-2-c1291d4f04b1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7610697"/>
                  </a:ext>
                </a:extLst>
              </a:tr>
              <a:tr h="497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[2] https://blogs.sas.com/content/subconsciousmusings/2020/12/09/machine-learning-algorithm-use/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0117850"/>
                  </a:ext>
                </a:extLst>
              </a:tr>
              <a:tr h="497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[3] https://www.altexsoft.com/blog/datascience/comparing-machine-learning-as-a-service-amazon-microsoft-azure-google-cloud-ai-ibm-watson/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810592"/>
                  </a:ext>
                </a:extLst>
              </a:tr>
              <a:tr h="497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[4] F. Stulp and O. Sigaud, “Many regression algorithms, one unified model: 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42315"/>
                          </a:solidFill>
                          <a:latin typeface="Arial" panose="020B0604020202020204" pitchFamily="34" charset="0"/>
                        </a:rPr>
                        <a:t>review,” Neural Networks, vol. 69, pp. 60–79, 2015.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970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6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714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Motivation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Robotic process automation, technical tickets and log debugging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4"/>
            <a:ext cx="4378835" cy="1010999"/>
          </a:xfrm>
        </p:spPr>
        <p:txBody>
          <a:bodyPr/>
          <a:lstStyle/>
          <a:p>
            <a:r>
              <a:rPr lang="fi-FI" b="1" dirty="0"/>
              <a:t>RPA – Robotic Process Automation</a:t>
            </a:r>
          </a:p>
          <a:p>
            <a:r>
              <a:rPr lang="fi-FI" sz="1200" dirty="0"/>
              <a:t>Mechanical tasks</a:t>
            </a:r>
          </a:p>
          <a:p>
            <a:r>
              <a:rPr lang="fi-FI" sz="1200" dirty="0"/>
              <a:t>Lighten the workload of bank clerks</a:t>
            </a:r>
          </a:p>
          <a:p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CBC326-619A-4196-9C66-7D8BCD07656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28599" y="1083035"/>
            <a:ext cx="731520" cy="72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39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Motivation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Robotic process automation, technical tickets and log debugging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4"/>
            <a:ext cx="4378835" cy="1010999"/>
          </a:xfrm>
        </p:spPr>
        <p:txBody>
          <a:bodyPr/>
          <a:lstStyle/>
          <a:p>
            <a:r>
              <a:rPr lang="fi-FI" b="1" dirty="0"/>
              <a:t>RPA – Robotic Process Automation</a:t>
            </a:r>
          </a:p>
          <a:p>
            <a:r>
              <a:rPr lang="fi-FI" sz="1200" dirty="0"/>
              <a:t>Mechanical tasks</a:t>
            </a:r>
          </a:p>
          <a:p>
            <a:r>
              <a:rPr lang="fi-FI" sz="1200" dirty="0"/>
              <a:t>Lighten the workload of bank clerks</a:t>
            </a:r>
          </a:p>
          <a:p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CBC326-619A-4196-9C66-7D8BCD07656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28599" y="1083035"/>
            <a:ext cx="731520" cy="725672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8771499-6DB4-446F-9CDA-78931E1989D8}"/>
              </a:ext>
            </a:extLst>
          </p:cNvPr>
          <p:cNvSpPr txBox="1">
            <a:spLocks/>
          </p:cNvSpPr>
          <p:nvPr/>
        </p:nvSpPr>
        <p:spPr>
          <a:xfrm>
            <a:off x="947356" y="2858843"/>
            <a:ext cx="4378835" cy="13387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b="1" dirty="0"/>
              <a:t>Tehcnical support tickets</a:t>
            </a:r>
          </a:p>
          <a:p>
            <a:r>
              <a:rPr lang="fi-FI" sz="1200" dirty="0"/>
              <a:t>In case RPA failures</a:t>
            </a:r>
          </a:p>
          <a:p>
            <a:r>
              <a:rPr lang="fi-FI" sz="1200" dirty="0"/>
              <a:t>Written by clerks</a:t>
            </a:r>
          </a:p>
          <a:p>
            <a:r>
              <a:rPr lang="fi-FI" sz="1200" dirty="0"/>
              <a:t>RPA developers investigate</a:t>
            </a:r>
          </a:p>
          <a:p>
            <a:endParaRPr lang="fi-FI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CD5210-A734-4082-8289-6D1EDC7FFB9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28599" y="2599255"/>
            <a:ext cx="731520" cy="72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504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Motivation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Robotic process automation, technical tickets and log debugging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4"/>
            <a:ext cx="4378835" cy="1010999"/>
          </a:xfrm>
        </p:spPr>
        <p:txBody>
          <a:bodyPr/>
          <a:lstStyle/>
          <a:p>
            <a:r>
              <a:rPr lang="fi-FI" b="1" dirty="0"/>
              <a:t>RPA – Robotic Process Automation</a:t>
            </a:r>
          </a:p>
          <a:p>
            <a:r>
              <a:rPr lang="fi-FI" sz="1200" dirty="0"/>
              <a:t>Mechanical tasks</a:t>
            </a:r>
          </a:p>
          <a:p>
            <a:r>
              <a:rPr lang="fi-FI" sz="1200" dirty="0"/>
              <a:t>Lighten the workload of bank clerks</a:t>
            </a:r>
          </a:p>
          <a:p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CBC326-619A-4196-9C66-7D8BCD07656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28599" y="1083035"/>
            <a:ext cx="731520" cy="7256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3B1BCF-9AB6-4DF4-90BC-7CEF440ECE45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1362" y="4486919"/>
            <a:ext cx="731520" cy="725672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8771499-6DB4-446F-9CDA-78931E1989D8}"/>
              </a:ext>
            </a:extLst>
          </p:cNvPr>
          <p:cNvSpPr txBox="1">
            <a:spLocks/>
          </p:cNvSpPr>
          <p:nvPr/>
        </p:nvSpPr>
        <p:spPr>
          <a:xfrm>
            <a:off x="947356" y="2858843"/>
            <a:ext cx="4378835" cy="13387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b="1" dirty="0"/>
              <a:t>Tehcnical support tickets</a:t>
            </a:r>
          </a:p>
          <a:p>
            <a:r>
              <a:rPr lang="fi-FI" sz="1200" dirty="0"/>
              <a:t>In case RPA failures</a:t>
            </a:r>
          </a:p>
          <a:p>
            <a:r>
              <a:rPr lang="fi-FI" sz="1200" dirty="0"/>
              <a:t>Written by clerks</a:t>
            </a:r>
          </a:p>
          <a:p>
            <a:r>
              <a:rPr lang="fi-FI" sz="1200" dirty="0"/>
              <a:t>RPA developers investigate</a:t>
            </a:r>
          </a:p>
          <a:p>
            <a:endParaRPr lang="fi-FI" dirty="0"/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9CFF5056-C4BC-4E4B-899D-8E16C3FD40EA}"/>
              </a:ext>
            </a:extLst>
          </p:cNvPr>
          <p:cNvSpPr txBox="1">
            <a:spLocks/>
          </p:cNvSpPr>
          <p:nvPr/>
        </p:nvSpPr>
        <p:spPr>
          <a:xfrm>
            <a:off x="960117" y="4762317"/>
            <a:ext cx="4378835" cy="10109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b="1" dirty="0"/>
              <a:t>RPA logs</a:t>
            </a:r>
          </a:p>
          <a:p>
            <a:r>
              <a:rPr lang="fi-FI" sz="1200" dirty="0"/>
              <a:t>Verbose</a:t>
            </a:r>
          </a:p>
          <a:p>
            <a:r>
              <a:rPr lang="fi-FI" sz="1200" dirty="0"/>
              <a:t>Laborous to analyze manually</a:t>
            </a:r>
          </a:p>
          <a:p>
            <a:endParaRPr lang="fi-FI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CD5210-A734-4082-8289-6D1EDC7FFB97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28599" y="2599255"/>
            <a:ext cx="731520" cy="72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082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Objectives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Can machine learning help?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5"/>
            <a:ext cx="4378835" cy="1521486"/>
          </a:xfrm>
        </p:spPr>
        <p:txBody>
          <a:bodyPr/>
          <a:lstStyle/>
          <a:p>
            <a:r>
              <a:rPr lang="fi-FI" b="1" dirty="0"/>
              <a:t>Objectives</a:t>
            </a:r>
          </a:p>
          <a:p>
            <a:r>
              <a:rPr lang="fi-FI" dirty="0"/>
              <a:t>Real-time log analysis</a:t>
            </a:r>
          </a:p>
          <a:p>
            <a:r>
              <a:rPr lang="fi-FI" dirty="0"/>
              <a:t>Identify critical errors</a:t>
            </a:r>
          </a:p>
          <a:p>
            <a:r>
              <a:rPr lang="fi-FI" dirty="0"/>
              <a:t>Alert developers before ticket arriwes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617B00-AD0A-4688-B846-3A9BAAC90A8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45977" y="1078731"/>
            <a:ext cx="731520" cy="72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05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F849A19-351A-7946-A7B1-306C5FD6227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3"/>
          <a:srcRect t="779" r="40740" b="-779"/>
          <a:stretch/>
        </p:blipFill>
        <p:spPr>
          <a:xfrm>
            <a:off x="6096000" y="0"/>
            <a:ext cx="6096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5305ACB-D7CE-2640-B45B-6CE8CD49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Objectives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2AD9C-EB86-EB40-8AA7-E2980C37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Can machine learning help?</a:t>
            </a:r>
            <a:endParaRPr lang="en-MX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85A50D-24E0-1348-9155-93A0C283C0C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882" y="1298905"/>
            <a:ext cx="4378835" cy="1521486"/>
          </a:xfrm>
        </p:spPr>
        <p:txBody>
          <a:bodyPr/>
          <a:lstStyle/>
          <a:p>
            <a:r>
              <a:rPr lang="fi-FI" b="1" dirty="0"/>
              <a:t>Objectives</a:t>
            </a:r>
          </a:p>
          <a:p>
            <a:r>
              <a:rPr lang="fi-FI" dirty="0"/>
              <a:t>Real-time log analysis</a:t>
            </a:r>
          </a:p>
          <a:p>
            <a:r>
              <a:rPr lang="fi-FI" dirty="0"/>
              <a:t>Identify critical errors</a:t>
            </a:r>
          </a:p>
          <a:p>
            <a:r>
              <a:rPr lang="fi-FI" dirty="0"/>
              <a:t>Alert developers before ticket arriwes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617B00-AD0A-4688-B846-3A9BAAC90A8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45977" y="1078731"/>
            <a:ext cx="731520" cy="7256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8F0542F-4736-4210-A29C-BF3269ADD655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5977" y="3429000"/>
            <a:ext cx="731520" cy="725672"/>
          </a:xfrm>
          <a:prstGeom prst="rect">
            <a:avLst/>
          </a:prstGeom>
        </p:spPr>
      </p:pic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1D9B41F3-868C-43FE-AE8C-8D70D39CF081}"/>
              </a:ext>
            </a:extLst>
          </p:cNvPr>
          <p:cNvSpPr txBox="1">
            <a:spLocks/>
          </p:cNvSpPr>
          <p:nvPr/>
        </p:nvSpPr>
        <p:spPr>
          <a:xfrm>
            <a:off x="972881" y="3658821"/>
            <a:ext cx="4378835" cy="21204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2"/>
              </a:buClr>
              <a:buFont typeface="System Font Regular"/>
              <a:buNone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1pPr>
            <a:lvl2pPr marL="514350" indent="-2254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3D3C3C"/>
              </a:buClr>
              <a:buSzPct val="90000"/>
              <a:buFont typeface="Courier New" panose="02070309020205020404" pitchFamily="49" charset="0"/>
              <a:buNone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3pPr>
            <a:lvl4pPr marL="1030288" indent="-2889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System Font Regular"/>
              <a:buChar char="–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4pPr>
            <a:lvl5pPr marL="1257300" indent="-214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TWK Everett" panose="020B0204000000000000" pitchFamily="34" charset="77"/>
                <a:ea typeface="TWK Everett" panose="020B0204000000000000" pitchFamily="34" charset="77"/>
                <a:cs typeface="TWK Everett" panose="020B0204000000000000" pitchFamily="34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b="1" dirty="0"/>
              <a:t>Benefits</a:t>
            </a:r>
          </a:p>
          <a:p>
            <a:r>
              <a:rPr lang="fi-FI" dirty="0"/>
              <a:t>Reduce labour</a:t>
            </a:r>
          </a:p>
          <a:p>
            <a:r>
              <a:rPr lang="fi-FI" dirty="0"/>
              <a:t>Faster error fixing</a:t>
            </a:r>
          </a:p>
          <a:p>
            <a:r>
              <a:rPr lang="fi-FI" dirty="0"/>
              <a:t>Improved customer satisfaction</a:t>
            </a:r>
          </a:p>
          <a:p>
            <a:r>
              <a:rPr lang="fi-FI" dirty="0"/>
              <a:t>Machine learning capability</a:t>
            </a:r>
          </a:p>
        </p:txBody>
      </p:sp>
    </p:spTree>
    <p:extLst>
      <p:ext uri="{BB962C8B-B14F-4D97-AF65-F5344CB8AC3E}">
        <p14:creationId xmlns:p14="http://schemas.microsoft.com/office/powerpoint/2010/main" val="3354817270"/>
      </p:ext>
    </p:extLst>
  </p:cSld>
  <p:clrMapOvr>
    <a:masterClrMapping/>
  </p:clrMapOvr>
</p:sld>
</file>

<file path=ppt/theme/theme1.xml><?xml version="1.0" encoding="utf-8"?>
<a:theme xmlns:a="http://schemas.openxmlformats.org/drawingml/2006/main" name="Kyndryl Template">
  <a:themeElements>
    <a:clrScheme name="Kyndryl 20220421">
      <a:dk1>
        <a:srgbClr val="002313"/>
      </a:dk1>
      <a:lt1>
        <a:srgbClr val="FFFFFF"/>
      </a:lt1>
      <a:dk2>
        <a:srgbClr val="3D3B3B"/>
      </a:dk2>
      <a:lt2>
        <a:srgbClr val="F2F0ED"/>
      </a:lt2>
      <a:accent1>
        <a:srgbClr val="FF462D"/>
      </a:accent1>
      <a:accent2>
        <a:srgbClr val="E4F4F1"/>
      </a:accent2>
      <a:accent3>
        <a:srgbClr val="4CDD84"/>
      </a:accent3>
      <a:accent4>
        <a:srgbClr val="287079"/>
      </a:accent4>
      <a:accent5>
        <a:srgbClr val="9E9287"/>
      </a:accent5>
      <a:accent6>
        <a:srgbClr val="187E3E"/>
      </a:accent6>
      <a:hlink>
        <a:srgbClr val="FF462D"/>
      </a:hlink>
      <a:folHlink>
        <a:srgbClr val="4CDD84"/>
      </a:folHlink>
    </a:clrScheme>
    <a:fontScheme name="K">
      <a:majorFont>
        <a:latin typeface="TWK Everett"/>
        <a:ea typeface=""/>
        <a:cs typeface=""/>
      </a:majorFont>
      <a:minorFont>
        <a:latin typeface="TWK Everet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defRPr sz="1400" dirty="0">
            <a:solidFill>
              <a:schemeClr val="bg1"/>
            </a:solidFill>
            <a:latin typeface="Arial" panose="020B0604020202020204" pitchFamily="34" charset="0"/>
          </a:defRPr>
        </a:defPPr>
      </a:lstStyle>
    </a:txDef>
  </a:objectDefaults>
  <a:extraClrSchemeLst/>
  <a:custClrLst>
    <a:custClr name="White">
      <a:srgbClr val="FFFFFF"/>
    </a:custClr>
    <a:custClr name="Cloud">
      <a:srgbClr val="F2F1EE"/>
    </a:custClr>
    <a:custClr name="Spruce">
      <a:srgbClr val="29707A"/>
    </a:custClr>
    <a:custClr name="Deep Forest">
      <a:srgbClr val="042315"/>
    </a:custClr>
    <a:custClr name="Warm Red">
      <a:srgbClr val="FF462D"/>
    </a:custClr>
    <a:custClr name="Skye">
      <a:srgbClr val="E4F4F1"/>
    </a:custClr>
    <a:custClr name="Spring Green">
      <a:srgbClr val="4CDD84"/>
    </a:custClr>
    <a:custClr name="Earth">
      <a:srgbClr val="9E9287"/>
    </a:custClr>
    <a:custClr name="Dark Stone">
      <a:srgbClr val="3D3C3C"/>
    </a:custClr>
    <a:custClr name="Digital Dark Spring Green">
      <a:srgbClr val="187E3F"/>
    </a:custClr>
    <a:custClr name="Digital Dark Earth">
      <a:srgbClr val="565049"/>
    </a:custClr>
  </a:custClrLst>
  <a:extLst>
    <a:ext uri="{05A4C25C-085E-4340-85A3-A5531E510DB2}">
      <thm15:themeFamily xmlns:thm15="http://schemas.microsoft.com/office/thememl/2012/main" name="Samlink PowerPoint Template 1.3 .pptx" id="{D64C452A-C79A-459F-B466-DEEAD194D14A}" vid="{B074B061-2F28-4DF8-8EC1-6865D0CCEA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Asiakirja" ma:contentTypeID="0x010100C9CAA0D6294AE941A00B1987A57940CD" ma:contentTypeVersion="12" ma:contentTypeDescription="Luo uusi asiakirja." ma:contentTypeScope="" ma:versionID="a24c418f62fd7fdca37193d1eea9304e">
  <xsd:schema xmlns:xsd="http://www.w3.org/2001/XMLSchema" xmlns:xs="http://www.w3.org/2001/XMLSchema" xmlns:p="http://schemas.microsoft.com/office/2006/metadata/properties" xmlns:ns3="7665520c-202c-4351-9538-20c9368d1553" xmlns:ns4="988aa891-ef6c-4ac9-8f82-bf7d028320fe" targetNamespace="http://schemas.microsoft.com/office/2006/metadata/properties" ma:root="true" ma:fieldsID="f357c3f3517c40ec1c47b54d132e4876" ns3:_="" ns4:_="">
    <xsd:import namespace="7665520c-202c-4351-9538-20c9368d1553"/>
    <xsd:import namespace="988aa891-ef6c-4ac9-8f82-bf7d028320f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65520c-202c-4351-9538-20c9368d155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Jaettu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Jakamisen tiedot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Jakamisvihjeen hajautus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8aa891-ef6c-4ac9-8f82-bf7d028320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C8E937-4CF1-428D-AE9A-6FF7182CED01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7665520c-202c-4351-9538-20c9368d1553"/>
    <ds:schemaRef ds:uri="http://schemas.microsoft.com/office/infopath/2007/PartnerControls"/>
    <ds:schemaRef ds:uri="988aa891-ef6c-4ac9-8f82-bf7d028320fe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D1F5DE1-AF70-41E9-A02F-B159F3CD5C6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2A63D9-0864-4251-BE36-14C0055842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65520c-202c-4351-9538-20c9368d1553"/>
    <ds:schemaRef ds:uri="988aa891-ef6c-4ac9-8f82-bf7d028320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Samlink PowerPoint Template 1.3 </Template>
  <TotalTime>5349</TotalTime>
  <Words>5938</Words>
  <Application>Microsoft Office PowerPoint</Application>
  <PresentationFormat>Widescreen</PresentationFormat>
  <Paragraphs>1204</Paragraphs>
  <Slides>45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Cambria Math</vt:lpstr>
      <vt:lpstr>Courier New</vt:lpstr>
      <vt:lpstr>System Font Regular</vt:lpstr>
      <vt:lpstr>TWK Everett</vt:lpstr>
      <vt:lpstr>Wingdings</vt:lpstr>
      <vt:lpstr>Kyndryl Template</vt:lpstr>
      <vt:lpstr>PowerPoint Presentation</vt:lpstr>
      <vt:lpstr>Agenda</vt:lpstr>
      <vt:lpstr>PowerPoint Presentation</vt:lpstr>
      <vt:lpstr>Background – Oy Samlink Ab</vt:lpstr>
      <vt:lpstr>Background – Motivation</vt:lpstr>
      <vt:lpstr>Background – Motivation</vt:lpstr>
      <vt:lpstr>Background – Motivation</vt:lpstr>
      <vt:lpstr>Background – Objectives</vt:lpstr>
      <vt:lpstr>Background – Objectives</vt:lpstr>
      <vt:lpstr>PowerPoint Presentation</vt:lpstr>
      <vt:lpstr>PowerPoint Presentation</vt:lpstr>
      <vt:lpstr>Cloud ML platforms</vt:lpstr>
      <vt:lpstr>Machine learning algorithms</vt:lpstr>
      <vt:lpstr>Machine learning algorithms</vt:lpstr>
      <vt:lpstr>Regression analysis</vt:lpstr>
      <vt:lpstr>Principal component analysis (PCA)</vt:lpstr>
      <vt:lpstr>Principal component analysis (PCA)</vt:lpstr>
      <vt:lpstr>Principal component analysis (PCA)</vt:lpstr>
      <vt:lpstr>Principal component analysis (PCA)</vt:lpstr>
      <vt:lpstr>N-gram features and feature hashing</vt:lpstr>
      <vt:lpstr>N-gram features and feature hashing</vt:lpstr>
      <vt:lpstr>Robotic process automation</vt:lpstr>
      <vt:lpstr>Data sensitivity</vt:lpstr>
      <vt:lpstr>Data sensitivity</vt:lpstr>
      <vt:lpstr>Data sensitivity</vt:lpstr>
      <vt:lpstr>PowerPoint Presentation</vt:lpstr>
      <vt:lpstr>RPA log data</vt:lpstr>
      <vt:lpstr>Support ticket data</vt:lpstr>
      <vt:lpstr>Data anonymization</vt:lpstr>
      <vt:lpstr>PowerPoint Presentation</vt:lpstr>
      <vt:lpstr>Hybrid structure overview</vt:lpstr>
      <vt:lpstr>Hybrid structure overview</vt:lpstr>
      <vt:lpstr>Hybrid structure overview</vt:lpstr>
      <vt:lpstr>Final pipeline design</vt:lpstr>
      <vt:lpstr>Final pipeline design</vt:lpstr>
      <vt:lpstr>HML phase 1</vt:lpstr>
      <vt:lpstr>HML phase 2</vt:lpstr>
      <vt:lpstr>PowerPoint Presentation</vt:lpstr>
      <vt:lpstr>Algorithm estimation results</vt:lpstr>
      <vt:lpstr>Final results</vt:lpstr>
      <vt:lpstr>Discussion</vt:lpstr>
      <vt:lpstr>Discussion</vt:lpstr>
      <vt:lpstr>Discussion</vt:lpstr>
      <vt:lpstr>PowerPoint Presentation</vt:lpstr>
      <vt:lpstr>Sources</vt:lpstr>
    </vt:vector>
  </TitlesOfParts>
  <Manager/>
  <Company>Samlink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ThesisPresentation_Matti-Haukilintu</dc:title>
  <dc:subject>Machine learning approach to support ticket forecasting from software logs</dc:subject>
  <dc:creator>Haukilintu Matti (Samlink)</dc:creator>
  <cp:keywords>thesis,ml,ai,rpa</cp:keywords>
  <dc:description/>
  <cp:lastModifiedBy>Haukilintu Matti (Samlink)</cp:lastModifiedBy>
  <cp:revision>52</cp:revision>
  <dcterms:created xsi:type="dcterms:W3CDTF">2022-07-28T17:32:55Z</dcterms:created>
  <dcterms:modified xsi:type="dcterms:W3CDTF">2022-08-01T10:42:17Z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0x010100C9CAA0D6294AE941A00B1987A57940CD</vt:lpwstr>
  </property>
  <property fmtid="{D5CDD505-2E9C-101B-9397-08002B2CF9AE}" pid="3" name="MSIP_Label_9fbac9e3-1687-43de-a617-ff5911e35426_Enabled">
    <vt:lpwstr>True</vt:lpwstr>
  </property>
  <property fmtid="{D5CDD505-2E9C-101B-9397-08002B2CF9AE}" pid="4" name="MSIP_Label_9fbac9e3-1687-43de-a617-ff5911e35426_SiteId">
    <vt:lpwstr>cf97932a-c204-4309-8c50-385dd3e8415b</vt:lpwstr>
  </property>
  <property fmtid="{D5CDD505-2E9C-101B-9397-08002B2CF9AE}" pid="5" name="MSIP_Label_9fbac9e3-1687-43de-a617-ff5911e35426_Owner">
    <vt:lpwstr>jukka.soderstrom@samlink.fi</vt:lpwstr>
  </property>
  <property fmtid="{D5CDD505-2E9C-101B-9397-08002B2CF9AE}" pid="6" name="MSIP_Label_9fbac9e3-1687-43de-a617-ff5911e35426_SetDate">
    <vt:lpwstr>2022-04-27T11:49:54.4523003Z</vt:lpwstr>
  </property>
  <property fmtid="{D5CDD505-2E9C-101B-9397-08002B2CF9AE}" pid="7" name="MSIP_Label_9fbac9e3-1687-43de-a617-ff5911e35426_Name">
    <vt:lpwstr>Default</vt:lpwstr>
  </property>
  <property fmtid="{D5CDD505-2E9C-101B-9397-08002B2CF9AE}" pid="8" name="MSIP_Label_9fbac9e3-1687-43de-a617-ff5911e35426_Application">
    <vt:lpwstr>Microsoft Azure Information Protection</vt:lpwstr>
  </property>
  <property fmtid="{D5CDD505-2E9C-101B-9397-08002B2CF9AE}" pid="9" name="MSIP_Label_9fbac9e3-1687-43de-a617-ff5911e35426_ActionId">
    <vt:lpwstr>b43ed7e4-3142-44d0-8e3f-9dc934e34844</vt:lpwstr>
  </property>
  <property fmtid="{D5CDD505-2E9C-101B-9397-08002B2CF9AE}" pid="10" name="MSIP_Label_9fbac9e3-1687-43de-a617-ff5911e35426_Extended_MSFT_Method">
    <vt:lpwstr>Automatic</vt:lpwstr>
  </property>
  <property fmtid="{D5CDD505-2E9C-101B-9397-08002B2CF9AE}" pid="11" name="Sensitivity">
    <vt:lpwstr>Default</vt:lpwstr>
  </property>
</Properties>
</file>

<file path=docProps/thumbnail.jpeg>
</file>